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3" r:id="rId3"/>
  </p:sldMasterIdLst>
  <p:notesMasterIdLst>
    <p:notesMasterId r:id="rId54"/>
  </p:notesMasterIdLst>
  <p:handoutMasterIdLst>
    <p:handoutMasterId r:id="rId55"/>
  </p:handoutMasterIdLst>
  <p:sldIdLst>
    <p:sldId id="453" r:id="rId4"/>
    <p:sldId id="454" r:id="rId5"/>
    <p:sldId id="455" r:id="rId6"/>
    <p:sldId id="324" r:id="rId7"/>
    <p:sldId id="406" r:id="rId8"/>
    <p:sldId id="407" r:id="rId9"/>
    <p:sldId id="409" r:id="rId10"/>
    <p:sldId id="411" r:id="rId11"/>
    <p:sldId id="410" r:id="rId12"/>
    <p:sldId id="408" r:id="rId13"/>
    <p:sldId id="412" r:id="rId14"/>
    <p:sldId id="413" r:id="rId15"/>
    <p:sldId id="415" r:id="rId16"/>
    <p:sldId id="417" r:id="rId17"/>
    <p:sldId id="416" r:id="rId18"/>
    <p:sldId id="418" r:id="rId19"/>
    <p:sldId id="419" r:id="rId20"/>
    <p:sldId id="420" r:id="rId21"/>
    <p:sldId id="422" r:id="rId22"/>
    <p:sldId id="423" r:id="rId23"/>
    <p:sldId id="424" r:id="rId24"/>
    <p:sldId id="421" r:id="rId25"/>
    <p:sldId id="425" r:id="rId26"/>
    <p:sldId id="427" r:id="rId27"/>
    <p:sldId id="426" r:id="rId28"/>
    <p:sldId id="429" r:id="rId29"/>
    <p:sldId id="430" r:id="rId30"/>
    <p:sldId id="431" r:id="rId31"/>
    <p:sldId id="428" r:id="rId32"/>
    <p:sldId id="432" r:id="rId33"/>
    <p:sldId id="433" r:id="rId34"/>
    <p:sldId id="435" r:id="rId35"/>
    <p:sldId id="436" r:id="rId36"/>
    <p:sldId id="437" r:id="rId37"/>
    <p:sldId id="434" r:id="rId38"/>
    <p:sldId id="439" r:id="rId39"/>
    <p:sldId id="440" r:id="rId40"/>
    <p:sldId id="441" r:id="rId41"/>
    <p:sldId id="442" r:id="rId42"/>
    <p:sldId id="443" r:id="rId43"/>
    <p:sldId id="438" r:id="rId44"/>
    <p:sldId id="445" r:id="rId45"/>
    <p:sldId id="447" r:id="rId46"/>
    <p:sldId id="448" r:id="rId47"/>
    <p:sldId id="446" r:id="rId48"/>
    <p:sldId id="449" r:id="rId49"/>
    <p:sldId id="450" r:id="rId50"/>
    <p:sldId id="451" r:id="rId51"/>
    <p:sldId id="452" r:id="rId52"/>
    <p:sldId id="456" r:id="rId53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00FFCC"/>
    <a:srgbClr val="FF0066"/>
    <a:srgbClr val="3366FF"/>
    <a:srgbClr val="660066"/>
    <a:srgbClr val="333399"/>
    <a:srgbClr val="000099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427" autoAdjust="0"/>
  </p:normalViewPr>
  <p:slideViewPr>
    <p:cSldViewPr>
      <p:cViewPr varScale="1">
        <p:scale>
          <a:sx n="59" d="100"/>
          <a:sy n="59" d="100"/>
        </p:scale>
        <p:origin x="-1686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-1968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image" Target="../media/image33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7EFF8D5-C272-4196-9680-097B8EF85D2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10645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821381B-3E72-49E5-A3BA-165A1F60096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69634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 smtClean="0"/>
          </a:p>
          <a:p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264319-8673-4374-B8FC-24FB18F02568}" type="slidenum">
              <a:rPr lang="zh-CN" altLang="en-US" smtClean="0"/>
              <a:pPr>
                <a:defRPr/>
              </a:pPr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1381B-3E72-49E5-A3BA-165A1F600961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5569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6DE6C8-0AA0-4A93-AF69-966C3E226B7C}" type="slidenum">
              <a:rPr lang="en-US" altLang="zh-CN"/>
              <a:pPr/>
              <a:t>11</a:t>
            </a:fld>
            <a:endParaRPr lang="en-US" altLang="zh-CN"/>
          </a:p>
        </p:txBody>
      </p:sp>
      <p:sp>
        <p:nvSpPr>
          <p:cNvPr id="258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8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The irregular region inside the triangle is representative of the today’s high quality color printing devices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rPr>
              <a:t> </a:t>
            </a:r>
            <a:r>
              <a:rPr lang="en-US" altLang="zh-CN" sz="1200" b="1" i="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rPr>
              <a:t>[ˈ</a:t>
            </a:r>
            <a:r>
              <a:rPr lang="en-US" altLang="zh-CN" sz="1200" b="1" i="0" kern="1200" dirty="0" err="1" smtClean="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rPr>
              <a:t>saɪən</a:t>
            </a:r>
            <a:r>
              <a:rPr lang="en-US" altLang="zh-CN" sz="1200" b="1" i="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rPr>
              <a:t>] 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rPr>
              <a:t>青色</a:t>
            </a:r>
            <a:r>
              <a:rPr lang="zh-CN" altLang="en-US" sz="1200" b="1" i="0" kern="1200" baseline="0" dirty="0" smtClean="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rPr>
              <a:t> </a:t>
            </a:r>
            <a:endParaRPr lang="en-US" altLang="zh-CN" sz="1200" b="1" i="0" kern="1200" baseline="0" dirty="0" smtClean="0">
              <a:solidFill>
                <a:schemeClr val="tx1"/>
              </a:solidFill>
              <a:latin typeface="Arial" charset="0"/>
              <a:ea typeface="宋体" charset="-122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rPr>
              <a:t> </a:t>
            </a:r>
            <a:r>
              <a:rPr lang="en-US" altLang="zh-CN" sz="1200" b="1" i="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rPr>
              <a:t>[</a:t>
            </a:r>
            <a:r>
              <a:rPr lang="en-US" altLang="zh-CN" sz="1200" b="1" i="0" kern="1200" dirty="0" err="1" smtClean="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rPr>
              <a:t>mə‘dʒentə</a:t>
            </a:r>
            <a:r>
              <a:rPr lang="en-US" altLang="zh-CN" sz="1200" b="1" i="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rPr>
              <a:t>]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rPr>
              <a:t>  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rPr>
              <a:t>品红</a:t>
            </a:r>
            <a:endParaRPr lang="en-US" altLang="zh-CN" sz="1200" b="0" i="0" kern="1200" baseline="0" smtClean="0">
              <a:solidFill>
                <a:schemeClr val="tx1"/>
              </a:solidFill>
              <a:latin typeface="Arial" charset="0"/>
              <a:ea typeface="宋体" charset="-122"/>
              <a:cs typeface="+mn-cs"/>
            </a:endParaRPr>
          </a:p>
          <a:p>
            <a:endParaRPr lang="en-US" altLang="zh-CN" sz="1200" b="1" i="0" kern="1200" baseline="0" smtClean="0">
              <a:solidFill>
                <a:schemeClr val="tx1"/>
              </a:solidFill>
              <a:latin typeface="Arial" charset="0"/>
              <a:ea typeface="宋体" charset="-122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latin typeface="Arial" charset="0"/>
              <a:ea typeface="宋体" charset="-122"/>
              <a:cs typeface="+mn-cs"/>
            </a:endParaRPr>
          </a:p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1381B-3E72-49E5-A3BA-165A1F600961}" type="slidenum">
              <a:rPr lang="en-US" altLang="zh-CN" smtClean="0"/>
              <a:pPr/>
              <a:t>12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rPr>
              <a:t> </a:t>
            </a:r>
            <a:r>
              <a:rPr lang="en-US" altLang="zh-CN" sz="1200" b="1" i="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rPr>
              <a:t>[ˈ</a:t>
            </a:r>
            <a:r>
              <a:rPr lang="en-US" altLang="zh-CN" sz="1200" b="1" i="0" kern="1200" dirty="0" err="1" smtClean="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rPr>
              <a:t>mɔnəˌkrəʊm</a:t>
            </a:r>
            <a:r>
              <a:rPr lang="en-US" altLang="zh-CN" sz="1200" b="1" i="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rPr>
              <a:t>]</a:t>
            </a:r>
            <a:endParaRPr lang="en-US" altLang="zh-CN" sz="1200" b="0" i="0" kern="1200" dirty="0" smtClean="0">
              <a:solidFill>
                <a:schemeClr val="tx1"/>
              </a:solidFill>
              <a:latin typeface="Arial" charset="0"/>
              <a:ea typeface="宋体" charset="-122"/>
              <a:cs typeface="+mn-cs"/>
            </a:endParaRPr>
          </a:p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1381B-3E72-49E5-A3BA-165A1F600961}" type="slidenum">
              <a:rPr lang="en-US" altLang="zh-CN" smtClean="0"/>
              <a:pPr/>
              <a:t>19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kern="1200" dirty="0" err="1" smtClean="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rPr>
              <a:t>Pseudocolor</a:t>
            </a:r>
            <a:r>
              <a:rPr lang="en-US" altLang="zh-CN" sz="1200" b="1" i="0" kern="1200" smtClean="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rPr>
              <a:t>  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rPr>
              <a:t> </a:t>
            </a:r>
            <a:r>
              <a:rPr lang="en-US" altLang="zh-CN" sz="1200" b="1" i="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rPr>
              <a:t>[</a:t>
            </a:r>
            <a:r>
              <a:rPr lang="en-US" altLang="zh-CN" sz="1200" b="1" i="0" kern="1200" dirty="0" err="1" smtClean="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rPr>
              <a:t>sju:dəʊ'kɒlər</a:t>
            </a:r>
            <a:r>
              <a:rPr lang="en-US" altLang="zh-CN" sz="1200" b="1" i="0" kern="1200" dirty="0" smtClean="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rPr>
              <a:t>]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1381B-3E72-49E5-A3BA-165A1F600961}" type="slidenum">
              <a:rPr lang="en-US" altLang="zh-CN" smtClean="0"/>
              <a:pPr/>
              <a:t>23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EB0059-5F3D-467A-8C89-37823EDF2786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50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sp>
        <p:nvSpPr>
          <p:cNvPr id="359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94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altLang="zh-CN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zh-CN" altLang="en-US" sz="2400" b="1">
                  <a:solidFill>
                    <a:srgbClr val="000000"/>
                  </a:solidFill>
                  <a:latin typeface="Times New Roman" pitchFamily="18" charset="0"/>
                  <a:ea typeface="宋体"/>
                </a:endParaRP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zh-CN" altLang="en-US" sz="2400" b="1">
                  <a:solidFill>
                    <a:srgbClr val="000000"/>
                  </a:solidFill>
                  <a:latin typeface="Times New Roman" pitchFamily="18" charset="0"/>
                  <a:ea typeface="宋体"/>
                </a:endParaRPr>
              </a:p>
            </p:txBody>
          </p:sp>
        </p:grpSp>
        <p:grpSp>
          <p:nvGrpSpPr>
            <p:cNvPr id="4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zh-CN" altLang="en-US" sz="2400" b="1">
                  <a:solidFill>
                    <a:srgbClr val="000000"/>
                  </a:solidFill>
                  <a:latin typeface="Times New Roman" pitchFamily="18" charset="0"/>
                  <a:ea typeface="宋体"/>
                </a:endParaRP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9" y="2640"/>
                <a:ext cx="335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zh-CN" altLang="en-US" sz="2400" b="1">
                  <a:solidFill>
                    <a:srgbClr val="000000"/>
                  </a:solidFill>
                  <a:latin typeface="Times New Roman" pitchFamily="18" charset="0"/>
                  <a:ea typeface="宋体"/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endParaRPr lang="zh-CN" altLang="en-US" sz="2400" b="1">
                <a:solidFill>
                  <a:srgbClr val="000000"/>
                </a:solidFill>
                <a:latin typeface="Times New Roman" pitchFamily="18" charset="0"/>
                <a:ea typeface="宋体"/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endParaRPr lang="zh-CN" altLang="en-US" sz="2400" b="1">
                <a:solidFill>
                  <a:srgbClr val="000000"/>
                </a:solidFill>
                <a:latin typeface="Times New Roman" pitchFamily="18" charset="0"/>
                <a:ea typeface="宋体"/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endParaRPr lang="zh-CN" altLang="en-US" sz="2400" b="1">
                <a:solidFill>
                  <a:srgbClr val="000000"/>
                </a:solidFill>
                <a:latin typeface="Times New Roman" pitchFamily="18" charset="0"/>
                <a:ea typeface="宋体"/>
              </a:endParaRPr>
            </a:p>
          </p:txBody>
        </p: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0" y="898525"/>
            <a:ext cx="1439863" cy="1439863"/>
            <a:chOff x="0" y="680"/>
            <a:chExt cx="907" cy="907"/>
          </a:xfrm>
        </p:grpSpPr>
        <p:sp>
          <p:nvSpPr>
            <p:cNvPr id="15" name="Freeform 18"/>
            <p:cNvSpPr>
              <a:spLocks/>
            </p:cNvSpPr>
            <p:nvPr/>
          </p:nvSpPr>
          <p:spPr bwMode="ltGray">
            <a:xfrm>
              <a:off x="453" y="1360"/>
              <a:ext cx="12" cy="227"/>
            </a:xfrm>
            <a:custGeom>
              <a:avLst/>
              <a:gdLst/>
              <a:ahLst/>
              <a:cxnLst>
                <a:cxn ang="0">
                  <a:pos x="0" y="252"/>
                </a:cxn>
                <a:cxn ang="0">
                  <a:pos x="12" y="252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252"/>
                </a:cxn>
                <a:cxn ang="0">
                  <a:pos x="0" y="252"/>
                </a:cxn>
              </a:cxnLst>
              <a:rect l="0" t="0" r="r" b="b"/>
              <a:pathLst>
                <a:path w="12" h="252">
                  <a:moveTo>
                    <a:pt x="0" y="252"/>
                  </a:moveTo>
                  <a:lnTo>
                    <a:pt x="12" y="2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252"/>
                  </a:lnTo>
                  <a:lnTo>
                    <a:pt x="0" y="252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 sz="2400" b="1">
                <a:solidFill>
                  <a:srgbClr val="000000"/>
                </a:solidFill>
                <a:latin typeface="Times New Roman" pitchFamily="18" charset="0"/>
                <a:ea typeface="宋体"/>
              </a:endParaRPr>
            </a:p>
          </p:txBody>
        </p:sp>
        <p:sp>
          <p:nvSpPr>
            <p:cNvPr id="16" name="Freeform 19"/>
            <p:cNvSpPr>
              <a:spLocks/>
            </p:cNvSpPr>
            <p:nvPr/>
          </p:nvSpPr>
          <p:spPr bwMode="ltGray">
            <a:xfrm>
              <a:off x="453" y="680"/>
              <a:ext cx="12" cy="227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0"/>
                </a:cxn>
                <a:cxn ang="0">
                  <a:pos x="0" y="252"/>
                </a:cxn>
                <a:cxn ang="0">
                  <a:pos x="12" y="252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252">
                  <a:moveTo>
                    <a:pt x="12" y="0"/>
                  </a:moveTo>
                  <a:lnTo>
                    <a:pt x="0" y="0"/>
                  </a:lnTo>
                  <a:lnTo>
                    <a:pt x="0" y="252"/>
                  </a:lnTo>
                  <a:lnTo>
                    <a:pt x="12" y="252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 sz="2400" b="1">
                <a:solidFill>
                  <a:srgbClr val="000000"/>
                </a:solidFill>
                <a:latin typeface="Times New Roman" pitchFamily="18" charset="0"/>
                <a:ea typeface="宋体"/>
              </a:endParaRPr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ltGray">
            <a:xfrm>
              <a:off x="453" y="906"/>
              <a:ext cx="12" cy="45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20"/>
                </a:cxn>
                <a:cxn ang="0">
                  <a:pos x="12" y="420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420">
                  <a:moveTo>
                    <a:pt x="0" y="0"/>
                  </a:moveTo>
                  <a:lnTo>
                    <a:pt x="0" y="420"/>
                  </a:lnTo>
                  <a:lnTo>
                    <a:pt x="12" y="42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50000">
                  <a:schemeClr val="hlink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 sz="2400" b="1">
                <a:solidFill>
                  <a:srgbClr val="000000"/>
                </a:solidFill>
                <a:latin typeface="Times New Roman" pitchFamily="18" charset="0"/>
                <a:ea typeface="宋体"/>
              </a:endParaRPr>
            </a:p>
          </p:txBody>
        </p:sp>
        <p:sp>
          <p:nvSpPr>
            <p:cNvPr id="18" name="Freeform 21"/>
            <p:cNvSpPr>
              <a:spLocks/>
            </p:cNvSpPr>
            <p:nvPr/>
          </p:nvSpPr>
          <p:spPr bwMode="ltGray">
            <a:xfrm>
              <a:off x="0" y="1133"/>
              <a:ext cx="340" cy="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2"/>
                </a:cxn>
                <a:cxn ang="0">
                  <a:pos x="251" y="12"/>
                </a:cxn>
                <a:cxn ang="0">
                  <a:pos x="251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51" h="12">
                  <a:moveTo>
                    <a:pt x="0" y="0"/>
                  </a:moveTo>
                  <a:lnTo>
                    <a:pt x="0" y="12"/>
                  </a:lnTo>
                  <a:lnTo>
                    <a:pt x="251" y="12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 sz="2400" b="1">
                <a:solidFill>
                  <a:srgbClr val="000000"/>
                </a:solidFill>
                <a:latin typeface="Times New Roman" pitchFamily="18" charset="0"/>
                <a:ea typeface="宋体"/>
              </a:endParaRPr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ltGray">
            <a:xfrm>
              <a:off x="680" y="1133"/>
              <a:ext cx="227" cy="12"/>
            </a:xfrm>
            <a:custGeom>
              <a:avLst/>
              <a:gdLst/>
              <a:ahLst/>
              <a:cxnLst>
                <a:cxn ang="0">
                  <a:pos x="251" y="0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251" y="12"/>
                </a:cxn>
                <a:cxn ang="0">
                  <a:pos x="251" y="0"/>
                </a:cxn>
                <a:cxn ang="0">
                  <a:pos x="251" y="0"/>
                </a:cxn>
              </a:cxnLst>
              <a:rect l="0" t="0" r="r" b="b"/>
              <a:pathLst>
                <a:path w="251" h="12">
                  <a:moveTo>
                    <a:pt x="251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251" y="12"/>
                  </a:lnTo>
                  <a:lnTo>
                    <a:pt x="251" y="0"/>
                  </a:lnTo>
                  <a:lnTo>
                    <a:pt x="251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 sz="2400" b="1">
                <a:solidFill>
                  <a:srgbClr val="000000"/>
                </a:solidFill>
                <a:latin typeface="Times New Roman" pitchFamily="18" charset="0"/>
                <a:ea typeface="宋体"/>
              </a:endParaRPr>
            </a:p>
          </p:txBody>
        </p:sp>
        <p:sp>
          <p:nvSpPr>
            <p:cNvPr id="20" name="Freeform 23"/>
            <p:cNvSpPr>
              <a:spLocks/>
            </p:cNvSpPr>
            <p:nvPr/>
          </p:nvSpPr>
          <p:spPr bwMode="ltGray">
            <a:xfrm>
              <a:off x="226" y="1133"/>
              <a:ext cx="453" cy="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2"/>
                </a:cxn>
                <a:cxn ang="0">
                  <a:pos x="418" y="12"/>
                </a:cxn>
                <a:cxn ang="0">
                  <a:pos x="418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18" h="12">
                  <a:moveTo>
                    <a:pt x="0" y="0"/>
                  </a:moveTo>
                  <a:lnTo>
                    <a:pt x="0" y="12"/>
                  </a:lnTo>
                  <a:lnTo>
                    <a:pt x="418" y="12"/>
                  </a:lnTo>
                  <a:lnTo>
                    <a:pt x="4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50000">
                  <a:schemeClr val="hlink"/>
                </a:gs>
                <a:gs pos="100000">
                  <a:schemeClr val="accent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 sz="2400" b="1">
                <a:solidFill>
                  <a:srgbClr val="000000"/>
                </a:solidFill>
                <a:latin typeface="Times New Roman" pitchFamily="18" charset="0"/>
                <a:ea typeface="宋体"/>
              </a:endParaRPr>
            </a:p>
          </p:txBody>
        </p:sp>
      </p:grpSp>
      <p:sp>
        <p:nvSpPr>
          <p:cNvPr id="95244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95245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21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35635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>
              <a:solidFill>
                <a:srgbClr val="1C1C1C"/>
              </a:solidFill>
            </a:endParaRPr>
          </a:p>
        </p:txBody>
      </p:sp>
      <p:sp>
        <p:nvSpPr>
          <p:cNvPr id="22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35635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>
              <a:solidFill>
                <a:srgbClr val="1C1C1C"/>
              </a:solidFill>
            </a:endParaRPr>
          </a:p>
        </p:txBody>
      </p:sp>
      <p:sp>
        <p:nvSpPr>
          <p:cNvPr id="23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35635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7ACF1702-0DB1-4FFE-AF80-5346FF6790F7}" type="slidenum">
              <a:rPr lang="zh-CN" altLang="en-US">
                <a:solidFill>
                  <a:srgbClr val="1C1C1C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1C1C1C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3242BF-C833-432C-BEED-564E6E79657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8B2AC0-5253-45F5-A803-55361A7C6F2A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49C87F-2201-4482-B6B5-AB699EE13CE0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51A5AC-5C0A-448F-8E93-5908D00F2436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88F5A0-0FB9-4E00-AF64-1670099F32B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2C0BCD-B273-44F0-ABC1-88309F30B30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075992-5AD9-4849-8E5A-7A4DE1B6300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4C6FA5-D8CE-4D86-BEF4-8D99CFCF1D06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93B15D-AFEB-4193-821F-68F31D5FC03F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8AD354-2284-44A1-8537-B3BB4FD3105C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92980D-D33B-4C6D-9551-FC85F934A851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zh-CN" altLang="en-US" sz="2400" b="1">
                  <a:solidFill>
                    <a:srgbClr val="000000"/>
                  </a:solidFill>
                  <a:latin typeface="Times New Roman" pitchFamily="18" charset="0"/>
                  <a:ea typeface="宋体"/>
                </a:endParaRP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zh-CN" altLang="en-US" sz="2400" b="1">
                  <a:solidFill>
                    <a:srgbClr val="000000"/>
                  </a:solidFill>
                  <a:latin typeface="Times New Roman" pitchFamily="18" charset="0"/>
                  <a:ea typeface="宋体"/>
                </a:endParaRPr>
              </a:p>
            </p:txBody>
          </p:sp>
        </p:grpSp>
        <p:grpSp>
          <p:nvGrpSpPr>
            <p:cNvPr id="4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zh-CN" altLang="en-US" sz="2400" b="1">
                  <a:solidFill>
                    <a:srgbClr val="000000"/>
                  </a:solidFill>
                  <a:latin typeface="Times New Roman" pitchFamily="18" charset="0"/>
                  <a:ea typeface="宋体"/>
                </a:endParaRP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9" y="2640"/>
                <a:ext cx="335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zh-CN" altLang="en-US" sz="2400" b="1">
                  <a:solidFill>
                    <a:srgbClr val="000000"/>
                  </a:solidFill>
                  <a:latin typeface="Times New Roman" pitchFamily="18" charset="0"/>
                  <a:ea typeface="宋体"/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endParaRPr lang="zh-CN" altLang="en-US" sz="2400" b="1">
                <a:solidFill>
                  <a:srgbClr val="000000"/>
                </a:solidFill>
                <a:latin typeface="Times New Roman" pitchFamily="18" charset="0"/>
                <a:ea typeface="宋体"/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endParaRPr lang="zh-CN" altLang="en-US" sz="2400" b="1">
                <a:solidFill>
                  <a:srgbClr val="000000"/>
                </a:solidFill>
                <a:latin typeface="Times New Roman" pitchFamily="18" charset="0"/>
                <a:ea typeface="宋体"/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endParaRPr lang="zh-CN" altLang="en-US" sz="2400" b="1">
                <a:solidFill>
                  <a:srgbClr val="000000"/>
                </a:solidFill>
                <a:latin typeface="Times New Roman" pitchFamily="18" charset="0"/>
                <a:ea typeface="宋体"/>
              </a:endParaRPr>
            </a:p>
          </p:txBody>
        </p: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0" y="898525"/>
            <a:ext cx="1439863" cy="1439863"/>
            <a:chOff x="0" y="680"/>
            <a:chExt cx="907" cy="907"/>
          </a:xfrm>
        </p:grpSpPr>
        <p:sp>
          <p:nvSpPr>
            <p:cNvPr id="15" name="Freeform 18"/>
            <p:cNvSpPr>
              <a:spLocks/>
            </p:cNvSpPr>
            <p:nvPr/>
          </p:nvSpPr>
          <p:spPr bwMode="ltGray">
            <a:xfrm>
              <a:off x="453" y="1360"/>
              <a:ext cx="12" cy="227"/>
            </a:xfrm>
            <a:custGeom>
              <a:avLst/>
              <a:gdLst/>
              <a:ahLst/>
              <a:cxnLst>
                <a:cxn ang="0">
                  <a:pos x="0" y="252"/>
                </a:cxn>
                <a:cxn ang="0">
                  <a:pos x="12" y="252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252"/>
                </a:cxn>
                <a:cxn ang="0">
                  <a:pos x="0" y="252"/>
                </a:cxn>
              </a:cxnLst>
              <a:rect l="0" t="0" r="r" b="b"/>
              <a:pathLst>
                <a:path w="12" h="252">
                  <a:moveTo>
                    <a:pt x="0" y="252"/>
                  </a:moveTo>
                  <a:lnTo>
                    <a:pt x="12" y="2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252"/>
                  </a:lnTo>
                  <a:lnTo>
                    <a:pt x="0" y="252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 sz="2400" b="1">
                <a:solidFill>
                  <a:srgbClr val="000000"/>
                </a:solidFill>
                <a:latin typeface="Times New Roman" pitchFamily="18" charset="0"/>
                <a:ea typeface="宋体"/>
              </a:endParaRPr>
            </a:p>
          </p:txBody>
        </p:sp>
        <p:sp>
          <p:nvSpPr>
            <p:cNvPr id="16" name="Freeform 19"/>
            <p:cNvSpPr>
              <a:spLocks/>
            </p:cNvSpPr>
            <p:nvPr/>
          </p:nvSpPr>
          <p:spPr bwMode="ltGray">
            <a:xfrm>
              <a:off x="453" y="680"/>
              <a:ext cx="12" cy="227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0"/>
                </a:cxn>
                <a:cxn ang="0">
                  <a:pos x="0" y="252"/>
                </a:cxn>
                <a:cxn ang="0">
                  <a:pos x="12" y="252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252">
                  <a:moveTo>
                    <a:pt x="12" y="0"/>
                  </a:moveTo>
                  <a:lnTo>
                    <a:pt x="0" y="0"/>
                  </a:lnTo>
                  <a:lnTo>
                    <a:pt x="0" y="252"/>
                  </a:lnTo>
                  <a:lnTo>
                    <a:pt x="12" y="252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 sz="2400" b="1">
                <a:solidFill>
                  <a:srgbClr val="000000"/>
                </a:solidFill>
                <a:latin typeface="Times New Roman" pitchFamily="18" charset="0"/>
                <a:ea typeface="宋体"/>
              </a:endParaRPr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ltGray">
            <a:xfrm>
              <a:off x="453" y="906"/>
              <a:ext cx="12" cy="45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20"/>
                </a:cxn>
                <a:cxn ang="0">
                  <a:pos x="12" y="420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420">
                  <a:moveTo>
                    <a:pt x="0" y="0"/>
                  </a:moveTo>
                  <a:lnTo>
                    <a:pt x="0" y="420"/>
                  </a:lnTo>
                  <a:lnTo>
                    <a:pt x="12" y="42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50000">
                  <a:schemeClr val="hlink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 sz="2400" b="1">
                <a:solidFill>
                  <a:srgbClr val="000000"/>
                </a:solidFill>
                <a:latin typeface="Times New Roman" pitchFamily="18" charset="0"/>
                <a:ea typeface="宋体"/>
              </a:endParaRPr>
            </a:p>
          </p:txBody>
        </p:sp>
        <p:sp>
          <p:nvSpPr>
            <p:cNvPr id="18" name="Freeform 21"/>
            <p:cNvSpPr>
              <a:spLocks/>
            </p:cNvSpPr>
            <p:nvPr/>
          </p:nvSpPr>
          <p:spPr bwMode="ltGray">
            <a:xfrm>
              <a:off x="0" y="1133"/>
              <a:ext cx="340" cy="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2"/>
                </a:cxn>
                <a:cxn ang="0">
                  <a:pos x="251" y="12"/>
                </a:cxn>
                <a:cxn ang="0">
                  <a:pos x="251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51" h="12">
                  <a:moveTo>
                    <a:pt x="0" y="0"/>
                  </a:moveTo>
                  <a:lnTo>
                    <a:pt x="0" y="12"/>
                  </a:lnTo>
                  <a:lnTo>
                    <a:pt x="251" y="12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 sz="2400" b="1">
                <a:solidFill>
                  <a:srgbClr val="000000"/>
                </a:solidFill>
                <a:latin typeface="Times New Roman" pitchFamily="18" charset="0"/>
                <a:ea typeface="宋体"/>
              </a:endParaRPr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ltGray">
            <a:xfrm>
              <a:off x="680" y="1133"/>
              <a:ext cx="227" cy="12"/>
            </a:xfrm>
            <a:custGeom>
              <a:avLst/>
              <a:gdLst/>
              <a:ahLst/>
              <a:cxnLst>
                <a:cxn ang="0">
                  <a:pos x="251" y="0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251" y="12"/>
                </a:cxn>
                <a:cxn ang="0">
                  <a:pos x="251" y="0"/>
                </a:cxn>
                <a:cxn ang="0">
                  <a:pos x="251" y="0"/>
                </a:cxn>
              </a:cxnLst>
              <a:rect l="0" t="0" r="r" b="b"/>
              <a:pathLst>
                <a:path w="251" h="12">
                  <a:moveTo>
                    <a:pt x="251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251" y="12"/>
                  </a:lnTo>
                  <a:lnTo>
                    <a:pt x="251" y="0"/>
                  </a:lnTo>
                  <a:lnTo>
                    <a:pt x="251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 sz="2400" b="1">
                <a:solidFill>
                  <a:srgbClr val="000000"/>
                </a:solidFill>
                <a:latin typeface="Times New Roman" pitchFamily="18" charset="0"/>
                <a:ea typeface="宋体"/>
              </a:endParaRPr>
            </a:p>
          </p:txBody>
        </p:sp>
        <p:sp>
          <p:nvSpPr>
            <p:cNvPr id="20" name="Freeform 23"/>
            <p:cNvSpPr>
              <a:spLocks/>
            </p:cNvSpPr>
            <p:nvPr/>
          </p:nvSpPr>
          <p:spPr bwMode="ltGray">
            <a:xfrm>
              <a:off x="226" y="1133"/>
              <a:ext cx="453" cy="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2"/>
                </a:cxn>
                <a:cxn ang="0">
                  <a:pos x="418" y="12"/>
                </a:cxn>
                <a:cxn ang="0">
                  <a:pos x="418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18" h="12">
                  <a:moveTo>
                    <a:pt x="0" y="0"/>
                  </a:moveTo>
                  <a:lnTo>
                    <a:pt x="0" y="12"/>
                  </a:lnTo>
                  <a:lnTo>
                    <a:pt x="418" y="12"/>
                  </a:lnTo>
                  <a:lnTo>
                    <a:pt x="4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50000">
                  <a:schemeClr val="hlink"/>
                </a:gs>
                <a:gs pos="100000">
                  <a:schemeClr val="accent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 sz="2400" b="1">
                <a:solidFill>
                  <a:srgbClr val="000000"/>
                </a:solidFill>
                <a:latin typeface="Times New Roman" pitchFamily="18" charset="0"/>
                <a:ea typeface="宋体"/>
              </a:endParaRPr>
            </a:p>
          </p:txBody>
        </p:sp>
      </p:grpSp>
      <p:sp>
        <p:nvSpPr>
          <p:cNvPr id="95244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95245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21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35635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>
              <a:solidFill>
                <a:srgbClr val="1C1C1C"/>
              </a:solidFill>
            </a:endParaRPr>
          </a:p>
        </p:txBody>
      </p:sp>
      <p:sp>
        <p:nvSpPr>
          <p:cNvPr id="22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35635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>
              <a:solidFill>
                <a:srgbClr val="1C1C1C"/>
              </a:solidFill>
            </a:endParaRPr>
          </a:p>
        </p:txBody>
      </p:sp>
      <p:sp>
        <p:nvSpPr>
          <p:cNvPr id="23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35635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7ACF1702-0DB1-4FFE-AF80-5346FF6790F7}" type="slidenum">
              <a:rPr lang="zh-CN" altLang="en-US">
                <a:solidFill>
                  <a:srgbClr val="1C1C1C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1C1C1C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3242BF-C833-432C-BEED-564E6E79657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8B2AC0-5253-45F5-A803-55361A7C6F2A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49C87F-2201-4482-B6B5-AB699EE13CE0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51A5AC-5C0A-448F-8E93-5908D00F2436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88F5A0-0FB9-4E00-AF64-1670099F32B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2C0BCD-B273-44F0-ABC1-88309F30B30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075992-5AD9-4849-8E5A-7A4DE1B6300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4C6FA5-D8CE-4D86-BEF4-8D99CFCF1D06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93B15D-AFEB-4193-821F-68F31D5FC03F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8AD354-2284-44A1-8537-B3BB4FD3105C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92980D-D33B-4C6D-9551-FC85F934A851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Electric Circuits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9E5DB-E07E-4A56-8004-1C583D152E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Times New Roman" pitchFamily="18" charset="0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Times New Roman" pitchFamily="18" charset="0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kumimoji="1" lang="zh-CN" altLang="en-US" sz="2400" b="1">
              <a:solidFill>
                <a:srgbClr val="000000"/>
              </a:solidFill>
              <a:latin typeface="Times New Roman" pitchFamily="18" charset="0"/>
              <a:ea typeface="宋体"/>
            </a:endParaRPr>
          </a:p>
        </p:txBody>
      </p:sp>
      <p:sp>
        <p:nvSpPr>
          <p:cNvPr id="94211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kumimoji="1" lang="zh-CN" altLang="en-US" sz="2400" b="1">
              <a:solidFill>
                <a:srgbClr val="000000"/>
              </a:solidFill>
              <a:latin typeface="Times New Roman" pitchFamily="18" charset="0"/>
              <a:ea typeface="宋体"/>
            </a:endParaRPr>
          </a:p>
        </p:txBody>
      </p:sp>
      <p:sp>
        <p:nvSpPr>
          <p:cNvPr id="94212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kumimoji="1" lang="zh-CN" altLang="en-US" sz="2400" b="1">
              <a:solidFill>
                <a:srgbClr val="000000"/>
              </a:solidFill>
              <a:latin typeface="Times New Roman" pitchFamily="18" charset="0"/>
              <a:ea typeface="宋体"/>
            </a:endParaRPr>
          </a:p>
        </p:txBody>
      </p:sp>
      <p:sp>
        <p:nvSpPr>
          <p:cNvPr id="94213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kumimoji="1" lang="zh-CN" altLang="en-US" sz="2400" b="1">
              <a:solidFill>
                <a:srgbClr val="000000"/>
              </a:solidFill>
              <a:latin typeface="Times New Roman" pitchFamily="18" charset="0"/>
              <a:ea typeface="宋体"/>
            </a:endParaRPr>
          </a:p>
        </p:txBody>
      </p:sp>
      <p:sp>
        <p:nvSpPr>
          <p:cNvPr id="94214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kumimoji="1" lang="zh-CN" altLang="en-US" sz="2400" b="1">
              <a:solidFill>
                <a:srgbClr val="000000"/>
              </a:solidFill>
              <a:latin typeface="Times New Roman" pitchFamily="18" charset="0"/>
              <a:ea typeface="宋体"/>
            </a:endParaRPr>
          </a:p>
        </p:txBody>
      </p:sp>
      <p:sp>
        <p:nvSpPr>
          <p:cNvPr id="94215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kumimoji="1" lang="zh-CN" altLang="en-US" sz="2400" b="1">
              <a:solidFill>
                <a:srgbClr val="000000"/>
              </a:solidFill>
              <a:latin typeface="Times New Roman" pitchFamily="18" charset="0"/>
              <a:ea typeface="宋体"/>
            </a:endParaRPr>
          </a:p>
        </p:txBody>
      </p:sp>
      <p:sp>
        <p:nvSpPr>
          <p:cNvPr id="94216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kumimoji="1" lang="zh-CN" altLang="en-US" sz="2400" b="1">
              <a:solidFill>
                <a:srgbClr val="000000"/>
              </a:solidFill>
              <a:latin typeface="Times New Roman" pitchFamily="18" charset="0"/>
              <a:ea typeface="宋体"/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94219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35635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ea typeface="+mn-ea"/>
              </a:defRPr>
            </a:lvl1pPr>
          </a:lstStyle>
          <a:p>
            <a:pPr>
              <a:defRPr/>
            </a:pPr>
            <a:endParaRPr lang="en-US" altLang="zh-CN" b="1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4220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35635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0" hangingPunct="0">
              <a:defRPr sz="1400"/>
            </a:lvl1pPr>
          </a:lstStyle>
          <a:p>
            <a:pPr>
              <a:defRPr/>
            </a:pPr>
            <a:endParaRPr lang="en-US" altLang="zh-CN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4221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35635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ea typeface="+mn-ea"/>
              </a:defRPr>
            </a:lvl1pPr>
          </a:lstStyle>
          <a:p>
            <a:pPr>
              <a:defRPr/>
            </a:pPr>
            <a:fld id="{662ED48E-4C53-4753-99DB-A7AD89D0C7AC}" type="slidenum">
              <a:rPr lang="zh-CN" altLang="en-US" b="1">
                <a:solidFill>
                  <a:srgbClr val="000000"/>
                </a:solidFill>
                <a:latin typeface="Times New Roman" pitchFamily="18" charset="0"/>
              </a:rPr>
              <a:pPr>
                <a:defRPr/>
              </a:pPr>
              <a:t>‹#›</a:t>
            </a:fld>
            <a:endParaRPr lang="en-US" altLang="zh-CN" b="1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0" y="898525"/>
            <a:ext cx="1439863" cy="1439863"/>
            <a:chOff x="0" y="680"/>
            <a:chExt cx="907" cy="907"/>
          </a:xfrm>
        </p:grpSpPr>
        <p:sp>
          <p:nvSpPr>
            <p:cNvPr id="94223" name="Freeform 15"/>
            <p:cNvSpPr>
              <a:spLocks/>
            </p:cNvSpPr>
            <p:nvPr/>
          </p:nvSpPr>
          <p:spPr bwMode="ltGray">
            <a:xfrm>
              <a:off x="453" y="1360"/>
              <a:ext cx="12" cy="227"/>
            </a:xfrm>
            <a:custGeom>
              <a:avLst/>
              <a:gdLst/>
              <a:ahLst/>
              <a:cxnLst>
                <a:cxn ang="0">
                  <a:pos x="0" y="252"/>
                </a:cxn>
                <a:cxn ang="0">
                  <a:pos x="12" y="252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252"/>
                </a:cxn>
                <a:cxn ang="0">
                  <a:pos x="0" y="252"/>
                </a:cxn>
              </a:cxnLst>
              <a:rect l="0" t="0" r="r" b="b"/>
              <a:pathLst>
                <a:path w="12" h="252">
                  <a:moveTo>
                    <a:pt x="0" y="252"/>
                  </a:moveTo>
                  <a:lnTo>
                    <a:pt x="12" y="2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252"/>
                  </a:lnTo>
                  <a:lnTo>
                    <a:pt x="0" y="252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 sz="2400" b="1">
                <a:solidFill>
                  <a:srgbClr val="000000"/>
                </a:solidFill>
                <a:latin typeface="Times New Roman" pitchFamily="18" charset="0"/>
                <a:ea typeface="宋体"/>
              </a:endParaRPr>
            </a:p>
          </p:txBody>
        </p:sp>
        <p:sp>
          <p:nvSpPr>
            <p:cNvPr id="94224" name="Freeform 16"/>
            <p:cNvSpPr>
              <a:spLocks/>
            </p:cNvSpPr>
            <p:nvPr/>
          </p:nvSpPr>
          <p:spPr bwMode="ltGray">
            <a:xfrm>
              <a:off x="453" y="680"/>
              <a:ext cx="12" cy="227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0"/>
                </a:cxn>
                <a:cxn ang="0">
                  <a:pos x="0" y="252"/>
                </a:cxn>
                <a:cxn ang="0">
                  <a:pos x="12" y="252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252">
                  <a:moveTo>
                    <a:pt x="12" y="0"/>
                  </a:moveTo>
                  <a:lnTo>
                    <a:pt x="0" y="0"/>
                  </a:lnTo>
                  <a:lnTo>
                    <a:pt x="0" y="252"/>
                  </a:lnTo>
                  <a:lnTo>
                    <a:pt x="12" y="252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 sz="2400" b="1">
                <a:solidFill>
                  <a:srgbClr val="000000"/>
                </a:solidFill>
                <a:latin typeface="Times New Roman" pitchFamily="18" charset="0"/>
                <a:ea typeface="宋体"/>
              </a:endParaRPr>
            </a:p>
          </p:txBody>
        </p:sp>
        <p:sp>
          <p:nvSpPr>
            <p:cNvPr id="94225" name="Freeform 17"/>
            <p:cNvSpPr>
              <a:spLocks/>
            </p:cNvSpPr>
            <p:nvPr/>
          </p:nvSpPr>
          <p:spPr bwMode="ltGray">
            <a:xfrm>
              <a:off x="453" y="906"/>
              <a:ext cx="12" cy="45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20"/>
                </a:cxn>
                <a:cxn ang="0">
                  <a:pos x="12" y="420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420">
                  <a:moveTo>
                    <a:pt x="0" y="0"/>
                  </a:moveTo>
                  <a:lnTo>
                    <a:pt x="0" y="420"/>
                  </a:lnTo>
                  <a:lnTo>
                    <a:pt x="12" y="42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50000">
                  <a:schemeClr val="hlink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 sz="2400" b="1">
                <a:solidFill>
                  <a:srgbClr val="000000"/>
                </a:solidFill>
                <a:latin typeface="Times New Roman" pitchFamily="18" charset="0"/>
                <a:ea typeface="宋体"/>
              </a:endParaRPr>
            </a:p>
          </p:txBody>
        </p:sp>
        <p:sp>
          <p:nvSpPr>
            <p:cNvPr id="94226" name="Freeform 18"/>
            <p:cNvSpPr>
              <a:spLocks/>
            </p:cNvSpPr>
            <p:nvPr/>
          </p:nvSpPr>
          <p:spPr bwMode="ltGray">
            <a:xfrm>
              <a:off x="0" y="1133"/>
              <a:ext cx="340" cy="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2"/>
                </a:cxn>
                <a:cxn ang="0">
                  <a:pos x="251" y="12"/>
                </a:cxn>
                <a:cxn ang="0">
                  <a:pos x="251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51" h="12">
                  <a:moveTo>
                    <a:pt x="0" y="0"/>
                  </a:moveTo>
                  <a:lnTo>
                    <a:pt x="0" y="12"/>
                  </a:lnTo>
                  <a:lnTo>
                    <a:pt x="251" y="12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 sz="2400" b="1">
                <a:solidFill>
                  <a:srgbClr val="000000"/>
                </a:solidFill>
                <a:latin typeface="Times New Roman" pitchFamily="18" charset="0"/>
                <a:ea typeface="宋体"/>
              </a:endParaRPr>
            </a:p>
          </p:txBody>
        </p:sp>
        <p:sp>
          <p:nvSpPr>
            <p:cNvPr id="94227" name="Freeform 19"/>
            <p:cNvSpPr>
              <a:spLocks/>
            </p:cNvSpPr>
            <p:nvPr/>
          </p:nvSpPr>
          <p:spPr bwMode="ltGray">
            <a:xfrm>
              <a:off x="680" y="1133"/>
              <a:ext cx="227" cy="12"/>
            </a:xfrm>
            <a:custGeom>
              <a:avLst/>
              <a:gdLst/>
              <a:ahLst/>
              <a:cxnLst>
                <a:cxn ang="0">
                  <a:pos x="251" y="0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251" y="12"/>
                </a:cxn>
                <a:cxn ang="0">
                  <a:pos x="251" y="0"/>
                </a:cxn>
                <a:cxn ang="0">
                  <a:pos x="251" y="0"/>
                </a:cxn>
              </a:cxnLst>
              <a:rect l="0" t="0" r="r" b="b"/>
              <a:pathLst>
                <a:path w="251" h="12">
                  <a:moveTo>
                    <a:pt x="251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251" y="12"/>
                  </a:lnTo>
                  <a:lnTo>
                    <a:pt x="251" y="0"/>
                  </a:lnTo>
                  <a:lnTo>
                    <a:pt x="251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 sz="2400" b="1">
                <a:solidFill>
                  <a:srgbClr val="000000"/>
                </a:solidFill>
                <a:latin typeface="Times New Roman" pitchFamily="18" charset="0"/>
                <a:ea typeface="宋体"/>
              </a:endParaRPr>
            </a:p>
          </p:txBody>
        </p:sp>
        <p:sp>
          <p:nvSpPr>
            <p:cNvPr id="94228" name="Freeform 20"/>
            <p:cNvSpPr>
              <a:spLocks/>
            </p:cNvSpPr>
            <p:nvPr/>
          </p:nvSpPr>
          <p:spPr bwMode="ltGray">
            <a:xfrm>
              <a:off x="226" y="1133"/>
              <a:ext cx="453" cy="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2"/>
                </a:cxn>
                <a:cxn ang="0">
                  <a:pos x="418" y="12"/>
                </a:cxn>
                <a:cxn ang="0">
                  <a:pos x="418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18" h="12">
                  <a:moveTo>
                    <a:pt x="0" y="0"/>
                  </a:moveTo>
                  <a:lnTo>
                    <a:pt x="0" y="12"/>
                  </a:lnTo>
                  <a:lnTo>
                    <a:pt x="418" y="12"/>
                  </a:lnTo>
                  <a:lnTo>
                    <a:pt x="4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50000">
                  <a:schemeClr val="hlink"/>
                </a:gs>
                <a:gs pos="100000">
                  <a:schemeClr val="accent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 sz="2400" b="1">
                <a:solidFill>
                  <a:srgbClr val="000000"/>
                </a:solidFill>
                <a:latin typeface="Times New Roman" pitchFamily="18" charset="0"/>
                <a:ea typeface="宋体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kumimoji="1" lang="zh-CN" altLang="en-US" sz="2400" b="1">
              <a:solidFill>
                <a:srgbClr val="000000"/>
              </a:solidFill>
              <a:latin typeface="Times New Roman" pitchFamily="18" charset="0"/>
              <a:ea typeface="宋体"/>
            </a:endParaRPr>
          </a:p>
        </p:txBody>
      </p:sp>
      <p:sp>
        <p:nvSpPr>
          <p:cNvPr id="94211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kumimoji="1" lang="zh-CN" altLang="en-US" sz="2400" b="1">
              <a:solidFill>
                <a:srgbClr val="000000"/>
              </a:solidFill>
              <a:latin typeface="Times New Roman" pitchFamily="18" charset="0"/>
              <a:ea typeface="宋体"/>
            </a:endParaRPr>
          </a:p>
        </p:txBody>
      </p:sp>
      <p:sp>
        <p:nvSpPr>
          <p:cNvPr id="94212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kumimoji="1" lang="zh-CN" altLang="en-US" sz="2400" b="1">
              <a:solidFill>
                <a:srgbClr val="000000"/>
              </a:solidFill>
              <a:latin typeface="Times New Roman" pitchFamily="18" charset="0"/>
              <a:ea typeface="宋体"/>
            </a:endParaRPr>
          </a:p>
        </p:txBody>
      </p:sp>
      <p:sp>
        <p:nvSpPr>
          <p:cNvPr id="94213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kumimoji="1" lang="zh-CN" altLang="en-US" sz="2400" b="1">
              <a:solidFill>
                <a:srgbClr val="000000"/>
              </a:solidFill>
              <a:latin typeface="Times New Roman" pitchFamily="18" charset="0"/>
              <a:ea typeface="宋体"/>
            </a:endParaRPr>
          </a:p>
        </p:txBody>
      </p:sp>
      <p:sp>
        <p:nvSpPr>
          <p:cNvPr id="94214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kumimoji="1" lang="zh-CN" altLang="en-US" sz="2400" b="1">
              <a:solidFill>
                <a:srgbClr val="000000"/>
              </a:solidFill>
              <a:latin typeface="Times New Roman" pitchFamily="18" charset="0"/>
              <a:ea typeface="宋体"/>
            </a:endParaRPr>
          </a:p>
        </p:txBody>
      </p:sp>
      <p:sp>
        <p:nvSpPr>
          <p:cNvPr id="94215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kumimoji="1" lang="zh-CN" altLang="en-US" sz="2400" b="1">
              <a:solidFill>
                <a:srgbClr val="000000"/>
              </a:solidFill>
              <a:latin typeface="Times New Roman" pitchFamily="18" charset="0"/>
              <a:ea typeface="宋体"/>
            </a:endParaRPr>
          </a:p>
        </p:txBody>
      </p:sp>
      <p:sp>
        <p:nvSpPr>
          <p:cNvPr id="94216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kumimoji="1" lang="zh-CN" altLang="en-US" sz="2400" b="1">
              <a:solidFill>
                <a:srgbClr val="000000"/>
              </a:solidFill>
              <a:latin typeface="Times New Roman" pitchFamily="18" charset="0"/>
              <a:ea typeface="宋体"/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94219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35635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ea typeface="+mn-ea"/>
              </a:defRPr>
            </a:lvl1pPr>
          </a:lstStyle>
          <a:p>
            <a:pPr>
              <a:defRPr/>
            </a:pPr>
            <a:endParaRPr lang="en-US" altLang="zh-CN" b="1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4220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35635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0" hangingPunct="0">
              <a:defRPr sz="1400"/>
            </a:lvl1pPr>
          </a:lstStyle>
          <a:p>
            <a:pPr>
              <a:defRPr/>
            </a:pPr>
            <a:endParaRPr lang="en-US" altLang="zh-CN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4221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35635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ea typeface="+mn-ea"/>
              </a:defRPr>
            </a:lvl1pPr>
          </a:lstStyle>
          <a:p>
            <a:pPr>
              <a:defRPr/>
            </a:pPr>
            <a:fld id="{662ED48E-4C53-4753-99DB-A7AD89D0C7AC}" type="slidenum">
              <a:rPr lang="zh-CN" altLang="en-US" b="1">
                <a:solidFill>
                  <a:srgbClr val="000000"/>
                </a:solidFill>
                <a:latin typeface="Times New Roman" pitchFamily="18" charset="0"/>
              </a:rPr>
              <a:pPr>
                <a:defRPr/>
              </a:pPr>
              <a:t>‹#›</a:t>
            </a:fld>
            <a:endParaRPr lang="en-US" altLang="zh-CN" b="1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0" y="898525"/>
            <a:ext cx="1439863" cy="1439863"/>
            <a:chOff x="0" y="680"/>
            <a:chExt cx="907" cy="907"/>
          </a:xfrm>
        </p:grpSpPr>
        <p:sp>
          <p:nvSpPr>
            <p:cNvPr id="94223" name="Freeform 15"/>
            <p:cNvSpPr>
              <a:spLocks/>
            </p:cNvSpPr>
            <p:nvPr/>
          </p:nvSpPr>
          <p:spPr bwMode="ltGray">
            <a:xfrm>
              <a:off x="453" y="1360"/>
              <a:ext cx="12" cy="227"/>
            </a:xfrm>
            <a:custGeom>
              <a:avLst/>
              <a:gdLst/>
              <a:ahLst/>
              <a:cxnLst>
                <a:cxn ang="0">
                  <a:pos x="0" y="252"/>
                </a:cxn>
                <a:cxn ang="0">
                  <a:pos x="12" y="252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252"/>
                </a:cxn>
                <a:cxn ang="0">
                  <a:pos x="0" y="252"/>
                </a:cxn>
              </a:cxnLst>
              <a:rect l="0" t="0" r="r" b="b"/>
              <a:pathLst>
                <a:path w="12" h="252">
                  <a:moveTo>
                    <a:pt x="0" y="252"/>
                  </a:moveTo>
                  <a:lnTo>
                    <a:pt x="12" y="2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252"/>
                  </a:lnTo>
                  <a:lnTo>
                    <a:pt x="0" y="252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 sz="2400" b="1">
                <a:solidFill>
                  <a:srgbClr val="000000"/>
                </a:solidFill>
                <a:latin typeface="Times New Roman" pitchFamily="18" charset="0"/>
                <a:ea typeface="宋体"/>
              </a:endParaRPr>
            </a:p>
          </p:txBody>
        </p:sp>
        <p:sp>
          <p:nvSpPr>
            <p:cNvPr id="94224" name="Freeform 16"/>
            <p:cNvSpPr>
              <a:spLocks/>
            </p:cNvSpPr>
            <p:nvPr/>
          </p:nvSpPr>
          <p:spPr bwMode="ltGray">
            <a:xfrm>
              <a:off x="453" y="680"/>
              <a:ext cx="12" cy="227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0"/>
                </a:cxn>
                <a:cxn ang="0">
                  <a:pos x="0" y="252"/>
                </a:cxn>
                <a:cxn ang="0">
                  <a:pos x="12" y="252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252">
                  <a:moveTo>
                    <a:pt x="12" y="0"/>
                  </a:moveTo>
                  <a:lnTo>
                    <a:pt x="0" y="0"/>
                  </a:lnTo>
                  <a:lnTo>
                    <a:pt x="0" y="252"/>
                  </a:lnTo>
                  <a:lnTo>
                    <a:pt x="12" y="252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 sz="2400" b="1">
                <a:solidFill>
                  <a:srgbClr val="000000"/>
                </a:solidFill>
                <a:latin typeface="Times New Roman" pitchFamily="18" charset="0"/>
                <a:ea typeface="宋体"/>
              </a:endParaRPr>
            </a:p>
          </p:txBody>
        </p:sp>
        <p:sp>
          <p:nvSpPr>
            <p:cNvPr id="94225" name="Freeform 17"/>
            <p:cNvSpPr>
              <a:spLocks/>
            </p:cNvSpPr>
            <p:nvPr/>
          </p:nvSpPr>
          <p:spPr bwMode="ltGray">
            <a:xfrm>
              <a:off x="453" y="906"/>
              <a:ext cx="12" cy="45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20"/>
                </a:cxn>
                <a:cxn ang="0">
                  <a:pos x="12" y="420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420">
                  <a:moveTo>
                    <a:pt x="0" y="0"/>
                  </a:moveTo>
                  <a:lnTo>
                    <a:pt x="0" y="420"/>
                  </a:lnTo>
                  <a:lnTo>
                    <a:pt x="12" y="42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50000">
                  <a:schemeClr val="hlink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 sz="2400" b="1">
                <a:solidFill>
                  <a:srgbClr val="000000"/>
                </a:solidFill>
                <a:latin typeface="Times New Roman" pitchFamily="18" charset="0"/>
                <a:ea typeface="宋体"/>
              </a:endParaRPr>
            </a:p>
          </p:txBody>
        </p:sp>
        <p:sp>
          <p:nvSpPr>
            <p:cNvPr id="94226" name="Freeform 18"/>
            <p:cNvSpPr>
              <a:spLocks/>
            </p:cNvSpPr>
            <p:nvPr/>
          </p:nvSpPr>
          <p:spPr bwMode="ltGray">
            <a:xfrm>
              <a:off x="0" y="1133"/>
              <a:ext cx="340" cy="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2"/>
                </a:cxn>
                <a:cxn ang="0">
                  <a:pos x="251" y="12"/>
                </a:cxn>
                <a:cxn ang="0">
                  <a:pos x="251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51" h="12">
                  <a:moveTo>
                    <a:pt x="0" y="0"/>
                  </a:moveTo>
                  <a:lnTo>
                    <a:pt x="0" y="12"/>
                  </a:lnTo>
                  <a:lnTo>
                    <a:pt x="251" y="12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 sz="2400" b="1">
                <a:solidFill>
                  <a:srgbClr val="000000"/>
                </a:solidFill>
                <a:latin typeface="Times New Roman" pitchFamily="18" charset="0"/>
                <a:ea typeface="宋体"/>
              </a:endParaRPr>
            </a:p>
          </p:txBody>
        </p:sp>
        <p:sp>
          <p:nvSpPr>
            <p:cNvPr id="94227" name="Freeform 19"/>
            <p:cNvSpPr>
              <a:spLocks/>
            </p:cNvSpPr>
            <p:nvPr/>
          </p:nvSpPr>
          <p:spPr bwMode="ltGray">
            <a:xfrm>
              <a:off x="680" y="1133"/>
              <a:ext cx="227" cy="12"/>
            </a:xfrm>
            <a:custGeom>
              <a:avLst/>
              <a:gdLst/>
              <a:ahLst/>
              <a:cxnLst>
                <a:cxn ang="0">
                  <a:pos x="251" y="0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251" y="12"/>
                </a:cxn>
                <a:cxn ang="0">
                  <a:pos x="251" y="0"/>
                </a:cxn>
                <a:cxn ang="0">
                  <a:pos x="251" y="0"/>
                </a:cxn>
              </a:cxnLst>
              <a:rect l="0" t="0" r="r" b="b"/>
              <a:pathLst>
                <a:path w="251" h="12">
                  <a:moveTo>
                    <a:pt x="251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251" y="12"/>
                  </a:lnTo>
                  <a:lnTo>
                    <a:pt x="251" y="0"/>
                  </a:lnTo>
                  <a:lnTo>
                    <a:pt x="251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 sz="2400" b="1">
                <a:solidFill>
                  <a:srgbClr val="000000"/>
                </a:solidFill>
                <a:latin typeface="Times New Roman" pitchFamily="18" charset="0"/>
                <a:ea typeface="宋体"/>
              </a:endParaRPr>
            </a:p>
          </p:txBody>
        </p:sp>
        <p:sp>
          <p:nvSpPr>
            <p:cNvPr id="94228" name="Freeform 20"/>
            <p:cNvSpPr>
              <a:spLocks/>
            </p:cNvSpPr>
            <p:nvPr/>
          </p:nvSpPr>
          <p:spPr bwMode="ltGray">
            <a:xfrm>
              <a:off x="226" y="1133"/>
              <a:ext cx="453" cy="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2"/>
                </a:cxn>
                <a:cxn ang="0">
                  <a:pos x="418" y="12"/>
                </a:cxn>
                <a:cxn ang="0">
                  <a:pos x="418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18" h="12">
                  <a:moveTo>
                    <a:pt x="0" y="0"/>
                  </a:moveTo>
                  <a:lnTo>
                    <a:pt x="0" y="12"/>
                  </a:lnTo>
                  <a:lnTo>
                    <a:pt x="418" y="12"/>
                  </a:lnTo>
                  <a:lnTo>
                    <a:pt x="4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50000">
                  <a:schemeClr val="hlink"/>
                </a:gs>
                <a:gs pos="100000">
                  <a:schemeClr val="accent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 sz="2400" b="1">
                <a:solidFill>
                  <a:srgbClr val="000000"/>
                </a:solidFill>
                <a:latin typeface="Times New Roman" pitchFamily="18" charset="0"/>
                <a:ea typeface="宋体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zqf135@qq.com" TargetMode="Externa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png"/><Relationship Id="rId5" Type="http://schemas.openxmlformats.org/officeDocument/2006/relationships/oleObject" Target="../embeddings/oleObject4.bin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0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1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6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32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4.png"/><Relationship Id="rId5" Type="http://schemas.openxmlformats.org/officeDocument/2006/relationships/oleObject" Target="../embeddings/oleObject17.bin"/><Relationship Id="rId4" Type="http://schemas.openxmlformats.org/officeDocument/2006/relationships/image" Target="../media/image33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39.w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45.png"/><Relationship Id="rId4" Type="http://schemas.openxmlformats.org/officeDocument/2006/relationships/image" Target="../media/image44.w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47.png"/><Relationship Id="rId5" Type="http://schemas.openxmlformats.org/officeDocument/2006/relationships/oleObject" Target="../embeddings/oleObject24.bin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49.png"/><Relationship Id="rId4" Type="http://schemas.openxmlformats.org/officeDocument/2006/relationships/image" Target="../media/image48.w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zh-CN" dirty="0">
              <a:solidFill>
                <a:srgbClr val="1C1C1C"/>
              </a:solidFill>
            </a:endParaRPr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5400" dirty="0" smtClean="0"/>
              <a:t>Digital Image Processing</a:t>
            </a:r>
            <a:endParaRPr lang="zh-CN" altLang="en-US" sz="5400" b="1" dirty="0" smtClean="0"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7411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395288" y="3500438"/>
            <a:ext cx="8497887" cy="2665412"/>
          </a:xfrm>
        </p:spPr>
        <p:txBody>
          <a:bodyPr/>
          <a:lstStyle/>
          <a:p>
            <a:pPr algn="l" eaLnBrk="1" hangingPunct="1">
              <a:lnSpc>
                <a:spcPct val="90000"/>
              </a:lnSpc>
              <a:spcBef>
                <a:spcPct val="50000"/>
              </a:spcBef>
              <a:buClrTx/>
              <a:buSzTx/>
            </a:pPr>
            <a:r>
              <a:rPr lang="zh-CN" altLang="en-US" b="1" dirty="0" smtClean="0">
                <a:latin typeface="华文新魏" pitchFamily="2" charset="-122"/>
                <a:ea typeface="华文新魏" pitchFamily="2" charset="-122"/>
              </a:rPr>
              <a:t>      </a:t>
            </a:r>
            <a:r>
              <a:rPr lang="en-US" altLang="zh-CN" b="1" dirty="0" smtClean="0">
                <a:ea typeface="楷体_GB2312" pitchFamily="49" charset="-122"/>
              </a:rPr>
              <a:t>Associate </a:t>
            </a:r>
            <a:r>
              <a:rPr lang="en-US" altLang="zh-CN" b="1" dirty="0">
                <a:ea typeface="楷体_GB2312" pitchFamily="49" charset="-122"/>
              </a:rPr>
              <a:t>Prof. </a:t>
            </a:r>
            <a:r>
              <a:rPr lang="en-US" altLang="zh-CN" b="1" dirty="0" smtClean="0">
                <a:ea typeface="楷体_GB2312" pitchFamily="49" charset="-122"/>
              </a:rPr>
              <a:t> </a:t>
            </a:r>
            <a:r>
              <a:rPr lang="en-US" altLang="zh-CN" sz="2800" b="1" dirty="0" smtClean="0">
                <a:ea typeface="楷体_GB2312" pitchFamily="49" charset="-122"/>
              </a:rPr>
              <a:t>Zhang </a:t>
            </a:r>
            <a:r>
              <a:rPr lang="en-US" altLang="zh-CN" sz="2800" b="1" dirty="0" err="1" smtClean="0">
                <a:ea typeface="楷体_GB2312" pitchFamily="49" charset="-122"/>
              </a:rPr>
              <a:t>Qingfeng</a:t>
            </a:r>
            <a:r>
              <a:rPr lang="en-US" altLang="zh-CN" sz="2800" b="1" dirty="0" smtClean="0">
                <a:ea typeface="楷体_GB2312" pitchFamily="49" charset="-122"/>
              </a:rPr>
              <a:t>(</a:t>
            </a:r>
            <a:r>
              <a:rPr lang="zh-CN" altLang="en-US" sz="2800" b="1" dirty="0" smtClean="0">
                <a:ea typeface="楷体_GB2312" pitchFamily="49" charset="-122"/>
              </a:rPr>
              <a:t>张庆丰</a:t>
            </a:r>
            <a:r>
              <a:rPr lang="en-US" altLang="zh-CN" sz="2800" b="1" dirty="0" smtClean="0">
                <a:ea typeface="楷体_GB2312" pitchFamily="49" charset="-122"/>
              </a:rPr>
              <a:t>)</a:t>
            </a:r>
          </a:p>
          <a:p>
            <a:pPr algn="l" eaLnBrk="1" hangingPunct="1">
              <a:lnSpc>
                <a:spcPct val="9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 smtClean="0">
                <a:ea typeface="华文新魏" pitchFamily="2" charset="-122"/>
              </a:rPr>
              <a:t>      </a:t>
            </a:r>
            <a:r>
              <a:rPr lang="en-US" altLang="zh-CN" sz="2800" dirty="0" smtClean="0">
                <a:ea typeface="华文新魏" pitchFamily="2" charset="-122"/>
              </a:rPr>
              <a:t>Department of Computer Science, Jinan University</a:t>
            </a:r>
            <a:endParaRPr lang="zh-CN" altLang="en-US" sz="2800" dirty="0" smtClean="0">
              <a:ea typeface="楷体_GB2312" pitchFamily="49" charset="-122"/>
            </a:endParaRPr>
          </a:p>
          <a:p>
            <a:pPr algn="l" eaLnBrk="1" hangingPunct="1">
              <a:lnSpc>
                <a:spcPct val="9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 smtClean="0">
                <a:ea typeface="楷体_GB2312" pitchFamily="49" charset="-122"/>
              </a:rPr>
              <a:t>      </a:t>
            </a:r>
            <a:r>
              <a:rPr lang="en-US" altLang="zh-CN" sz="2800" dirty="0" smtClean="0">
                <a:ea typeface="楷体_GB2312" pitchFamily="49" charset="-122"/>
              </a:rPr>
              <a:t>Office Room:  410, </a:t>
            </a:r>
            <a:r>
              <a:rPr lang="en-US" altLang="zh-CN" sz="2800" dirty="0" err="1" smtClean="0">
                <a:ea typeface="楷体_GB2312" pitchFamily="49" charset="-122"/>
              </a:rPr>
              <a:t>Nanhailou</a:t>
            </a:r>
            <a:r>
              <a:rPr lang="en-US" altLang="zh-CN" sz="2800" dirty="0" smtClean="0">
                <a:ea typeface="楷体_GB2312" pitchFamily="49" charset="-122"/>
              </a:rPr>
              <a:t> Building</a:t>
            </a:r>
            <a:endParaRPr lang="zh-CN" altLang="en-US" sz="2800" dirty="0" smtClean="0">
              <a:ea typeface="楷体_GB2312" pitchFamily="49" charset="-122"/>
            </a:endParaRPr>
          </a:p>
          <a:p>
            <a:pPr algn="l" eaLnBrk="1" hangingPunct="1">
              <a:lnSpc>
                <a:spcPct val="9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 smtClean="0">
                <a:ea typeface="仿宋_GB2312" pitchFamily="49" charset="-122"/>
              </a:rPr>
              <a:t>       </a:t>
            </a:r>
            <a:r>
              <a:rPr lang="en-US" altLang="zh-CN" sz="2800" dirty="0" smtClean="0">
                <a:ea typeface="MingLiU" pitchFamily="49" charset="-120"/>
              </a:rPr>
              <a:t>Email: </a:t>
            </a:r>
            <a:r>
              <a:rPr lang="en-US" altLang="zh-CN" sz="2800" dirty="0" smtClean="0">
                <a:ea typeface="MingLiU" pitchFamily="49" charset="-120"/>
                <a:hlinkClick r:id="rId2"/>
              </a:rPr>
              <a:t>zqf135@qq.com</a:t>
            </a:r>
            <a:endParaRPr lang="en-US" altLang="zh-CN" sz="2800" dirty="0" smtClean="0">
              <a:ea typeface="MingLiU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76200"/>
            <a:ext cx="7772400" cy="457200"/>
          </a:xfrm>
        </p:spPr>
        <p:txBody>
          <a:bodyPr/>
          <a:lstStyle/>
          <a:p>
            <a:pPr algn="l"/>
            <a:r>
              <a:rPr lang="en-US" altLang="zh-CN" sz="2400" b="1">
                <a:solidFill>
                  <a:schemeClr val="bg2"/>
                </a:solidFill>
              </a:rPr>
              <a:t>Color Fundamentals</a:t>
            </a:r>
            <a:r>
              <a:rPr lang="en-US" altLang="zh-CN" sz="2400" b="1">
                <a:solidFill>
                  <a:schemeClr val="bg2"/>
                </a:solidFill>
                <a:latin typeface="Verdana" pitchFamily="34" charset="0"/>
                <a:ea typeface="华文新魏" pitchFamily="2" charset="-122"/>
              </a:rPr>
              <a:t> 	</a:t>
            </a:r>
          </a:p>
        </p:txBody>
      </p:sp>
      <p:sp>
        <p:nvSpPr>
          <p:cNvPr id="251907" name="Line 3"/>
          <p:cNvSpPr>
            <a:spLocks noChangeShapeType="1"/>
          </p:cNvSpPr>
          <p:nvPr/>
        </p:nvSpPr>
        <p:spPr bwMode="auto">
          <a:xfrm>
            <a:off x="192088" y="533400"/>
            <a:ext cx="8359775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51908" name="Rectangle 4"/>
          <p:cNvSpPr>
            <a:spLocks noChangeArrowheads="1"/>
          </p:cNvSpPr>
          <p:nvPr/>
        </p:nvSpPr>
        <p:spPr bwMode="auto">
          <a:xfrm>
            <a:off x="304800" y="685800"/>
            <a:ext cx="4572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20000"/>
              </a:spcBef>
              <a:buFont typeface="Wingdings" pitchFamily="2" charset="2"/>
              <a:buChar char="l"/>
            </a:pPr>
            <a:r>
              <a:rPr lang="en-US" altLang="zh-CN" sz="2400"/>
              <a:t> CIE </a:t>
            </a:r>
            <a:r>
              <a:rPr lang="en-US" altLang="zh-CN" sz="2400" i="1"/>
              <a:t>Chromaticity Diagram</a:t>
            </a:r>
            <a:endParaRPr lang="en-US" altLang="zh-CN" sz="2400" b="1" i="1" u="sng">
              <a:solidFill>
                <a:schemeClr val="hlink"/>
              </a:solidFill>
            </a:endParaRPr>
          </a:p>
          <a:p>
            <a:pPr lvl="1">
              <a:spcBef>
                <a:spcPct val="20000"/>
              </a:spcBef>
              <a:buFontTx/>
              <a:buChar char="–"/>
            </a:pPr>
            <a:r>
              <a:rPr lang="en-US" altLang="zh-CN" sz="2200">
                <a:latin typeface="Times New Roman" pitchFamily="18" charset="0"/>
                <a:cs typeface="Arial" charset="0"/>
              </a:rPr>
              <a:t> for specifying colors</a:t>
            </a:r>
          </a:p>
          <a:p>
            <a:pPr lvl="1">
              <a:spcBef>
                <a:spcPct val="20000"/>
              </a:spcBef>
              <a:buFontTx/>
              <a:buChar char="–"/>
            </a:pPr>
            <a:r>
              <a:rPr lang="en-US" altLang="zh-CN" sz="2200">
                <a:latin typeface="Times New Roman" pitchFamily="18" charset="0"/>
                <a:cs typeface="Arial" charset="0"/>
              </a:rPr>
              <a:t> boundary : spectrum colors!</a:t>
            </a:r>
          </a:p>
          <a:p>
            <a:pPr lvl="1">
              <a:spcBef>
                <a:spcPct val="20000"/>
              </a:spcBef>
              <a:buFontTx/>
              <a:buChar char="–"/>
            </a:pPr>
            <a:r>
              <a:rPr lang="en-US" altLang="zh-CN" sz="2200">
                <a:latin typeface="Times New Roman" pitchFamily="18" charset="0"/>
                <a:cs typeface="Arial" charset="0"/>
              </a:rPr>
              <a:t> color mixing: </a:t>
            </a:r>
          </a:p>
          <a:p>
            <a:pPr lvl="1">
              <a:spcBef>
                <a:spcPct val="20000"/>
              </a:spcBef>
            </a:pPr>
            <a:r>
              <a:rPr lang="en-US" altLang="zh-CN" sz="2200">
                <a:latin typeface="Times New Roman" pitchFamily="18" charset="0"/>
                <a:cs typeface="Arial" charset="0"/>
              </a:rPr>
              <a:t>a straight-line segment jointing any two points can generate different color variations by combining these two colors additively</a:t>
            </a:r>
          </a:p>
          <a:p>
            <a:pPr lvl="1">
              <a:spcBef>
                <a:spcPct val="20000"/>
              </a:spcBef>
              <a:buFontTx/>
              <a:buChar char="–"/>
            </a:pPr>
            <a:r>
              <a:rPr lang="en-US" altLang="zh-CN" sz="2200">
                <a:latin typeface="Times New Roman" pitchFamily="18" charset="0"/>
                <a:cs typeface="Arial" charset="0"/>
              </a:rPr>
              <a:t> Extension to three colors</a:t>
            </a:r>
          </a:p>
        </p:txBody>
      </p:sp>
      <p:graphicFrame>
        <p:nvGraphicFramePr>
          <p:cNvPr id="251910" name="Object 6"/>
          <p:cNvGraphicFramePr>
            <a:graphicFrameLocks noChangeAspect="1"/>
          </p:cNvGraphicFramePr>
          <p:nvPr/>
        </p:nvGraphicFramePr>
        <p:xfrm>
          <a:off x="5105400" y="990600"/>
          <a:ext cx="3962400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920" name="Photo Editor 照片" r:id="rId3" imgW="5990476" imgH="7228571" progId="">
                  <p:embed/>
                </p:oleObj>
              </mc:Choice>
              <mc:Fallback>
                <p:oleObj name="Photo Editor 照片" r:id="rId3" imgW="5990476" imgH="7228571" progId="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990600"/>
                        <a:ext cx="3962400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467600" y="64008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D353ED2-AC8B-46BB-8CFC-D37C0A875CCD}" type="slidenum">
              <a:rPr lang="zh-CN" altLang="en-US" smtClean="0"/>
              <a:t>10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76200"/>
            <a:ext cx="7772400" cy="457200"/>
          </a:xfrm>
        </p:spPr>
        <p:txBody>
          <a:bodyPr/>
          <a:lstStyle/>
          <a:p>
            <a:pPr algn="l"/>
            <a:r>
              <a:rPr lang="en-US" altLang="zh-CN" sz="2400" b="1">
                <a:solidFill>
                  <a:schemeClr val="bg2"/>
                </a:solidFill>
              </a:rPr>
              <a:t>Color Fundamentals</a:t>
            </a:r>
            <a:r>
              <a:rPr lang="en-US" altLang="zh-CN" sz="2400" b="1">
                <a:solidFill>
                  <a:schemeClr val="bg2"/>
                </a:solidFill>
                <a:latin typeface="Verdana" pitchFamily="34" charset="0"/>
                <a:ea typeface="华文新魏" pitchFamily="2" charset="-122"/>
              </a:rPr>
              <a:t> 	</a:t>
            </a:r>
          </a:p>
        </p:txBody>
      </p:sp>
      <p:sp>
        <p:nvSpPr>
          <p:cNvPr id="256003" name="Line 3"/>
          <p:cNvSpPr>
            <a:spLocks noChangeShapeType="1"/>
          </p:cNvSpPr>
          <p:nvPr/>
        </p:nvSpPr>
        <p:spPr bwMode="auto">
          <a:xfrm>
            <a:off x="192088" y="533400"/>
            <a:ext cx="8359775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56004" name="Rectangle 4"/>
          <p:cNvSpPr>
            <a:spLocks noChangeArrowheads="1"/>
          </p:cNvSpPr>
          <p:nvPr/>
        </p:nvSpPr>
        <p:spPr bwMode="auto">
          <a:xfrm>
            <a:off x="304800" y="685800"/>
            <a:ext cx="82296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20000"/>
              </a:spcBef>
            </a:pPr>
            <a:endParaRPr lang="zh-CN" altLang="zh-CN" sz="2900" i="1">
              <a:cs typeface="Arial" charset="0"/>
            </a:endParaRPr>
          </a:p>
        </p:txBody>
      </p:sp>
      <p:pic>
        <p:nvPicPr>
          <p:cNvPr id="25600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609600"/>
            <a:ext cx="5121275" cy="591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6006" name="Text Box 6"/>
          <p:cNvSpPr txBox="1">
            <a:spLocks noChangeArrowheads="1"/>
          </p:cNvSpPr>
          <p:nvPr/>
        </p:nvSpPr>
        <p:spPr bwMode="auto">
          <a:xfrm>
            <a:off x="6400800" y="1295400"/>
            <a:ext cx="2514600" cy="1143000"/>
          </a:xfrm>
          <a:prstGeom prst="rect">
            <a:avLst/>
          </a:prstGeom>
          <a:solidFill>
            <a:srgbClr val="800080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50000"/>
              </a:spcBef>
            </a:pPr>
            <a:r>
              <a:rPr lang="en-US" altLang="zh-CN" sz="2000" b="1">
                <a:solidFill>
                  <a:schemeClr val="bg1"/>
                </a:solidFill>
              </a:rPr>
              <a:t>The combination of RGB cannot generate all colors!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67600" y="64008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D353ED2-AC8B-46BB-8CFC-D37C0A875CCD}" type="slidenum">
              <a:rPr lang="zh-CN" altLang="en-US" smtClean="0"/>
              <a:t>11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76200"/>
            <a:ext cx="7772400" cy="457200"/>
          </a:xfrm>
        </p:spPr>
        <p:txBody>
          <a:bodyPr/>
          <a:lstStyle/>
          <a:p>
            <a:pPr algn="l"/>
            <a:r>
              <a:rPr lang="en-US" altLang="zh-CN" sz="2400" b="1">
                <a:solidFill>
                  <a:schemeClr val="bg2"/>
                </a:solidFill>
              </a:rPr>
              <a:t>Color Models</a:t>
            </a:r>
            <a:r>
              <a:rPr lang="en-US" altLang="zh-CN" sz="2400" b="1">
                <a:solidFill>
                  <a:schemeClr val="bg2"/>
                </a:solidFill>
                <a:latin typeface="Verdana" pitchFamily="34" charset="0"/>
                <a:ea typeface="华文新魏" pitchFamily="2" charset="-122"/>
              </a:rPr>
              <a:t> 	</a:t>
            </a:r>
          </a:p>
        </p:txBody>
      </p:sp>
      <p:sp>
        <p:nvSpPr>
          <p:cNvPr id="257027" name="Line 3"/>
          <p:cNvSpPr>
            <a:spLocks noChangeShapeType="1"/>
          </p:cNvSpPr>
          <p:nvPr/>
        </p:nvSpPr>
        <p:spPr bwMode="auto">
          <a:xfrm>
            <a:off x="192088" y="533400"/>
            <a:ext cx="8359775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57028" name="Rectangle 4"/>
          <p:cNvSpPr>
            <a:spLocks noChangeArrowheads="1"/>
          </p:cNvSpPr>
          <p:nvPr/>
        </p:nvSpPr>
        <p:spPr bwMode="auto">
          <a:xfrm>
            <a:off x="304800" y="685800"/>
            <a:ext cx="82296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20000"/>
              </a:spcBef>
              <a:buFont typeface="Wingdings" pitchFamily="2" charset="2"/>
              <a:buChar char="l"/>
            </a:pPr>
            <a:r>
              <a:rPr lang="en-US" altLang="zh-CN" sz="2400" dirty="0"/>
              <a:t> Purpose of color models</a:t>
            </a:r>
            <a:endParaRPr lang="en-US" altLang="zh-CN" sz="2400" b="1" u="sng" dirty="0">
              <a:solidFill>
                <a:schemeClr val="hlink"/>
              </a:solidFill>
            </a:endParaRPr>
          </a:p>
          <a:p>
            <a:pPr lvl="1">
              <a:spcBef>
                <a:spcPct val="20000"/>
              </a:spcBef>
            </a:pPr>
            <a:r>
              <a:rPr lang="en-US" altLang="zh-CN" sz="2200" b="1" i="1" dirty="0">
                <a:solidFill>
                  <a:srgbClr val="CC3300"/>
                </a:solidFill>
                <a:latin typeface="Times New Roman" pitchFamily="18" charset="0"/>
                <a:cs typeface="Arial" charset="0"/>
              </a:rPr>
              <a:t>Facilitate the specification of colors in some standard, generally accepted way.</a:t>
            </a:r>
            <a:r>
              <a:rPr lang="en-US" altLang="zh-CN" sz="2200" i="1" dirty="0">
                <a:solidFill>
                  <a:srgbClr val="CC3300"/>
                </a:solidFill>
                <a:latin typeface="Times New Roman" pitchFamily="18" charset="0"/>
                <a:cs typeface="Arial" charset="0"/>
              </a:rPr>
              <a:t> </a:t>
            </a:r>
            <a:endParaRPr lang="en-US" altLang="zh-CN" sz="2400" b="1" i="1" dirty="0">
              <a:solidFill>
                <a:srgbClr val="CC3300"/>
              </a:solidFill>
              <a:latin typeface="Times New Roman" pitchFamily="18" charset="0"/>
              <a:cs typeface="Arial" charset="0"/>
            </a:endParaRPr>
          </a:p>
          <a:p>
            <a:pPr>
              <a:spcBef>
                <a:spcPct val="50000"/>
              </a:spcBef>
              <a:buFont typeface="Wingdings" pitchFamily="2" charset="2"/>
              <a:buChar char="l"/>
            </a:pPr>
            <a:r>
              <a:rPr lang="en-US" altLang="zh-CN" sz="2400" dirty="0"/>
              <a:t> Categorization</a:t>
            </a:r>
            <a:r>
              <a:rPr lang="en-US" altLang="zh-CN" sz="2600" dirty="0">
                <a:solidFill>
                  <a:srgbClr val="CC3300"/>
                </a:solidFill>
              </a:rPr>
              <a:t> 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r>
              <a:rPr lang="en-US" altLang="zh-CN" sz="2200" dirty="0">
                <a:latin typeface="Times New Roman" pitchFamily="18" charset="0"/>
                <a:cs typeface="Arial" charset="0"/>
              </a:rPr>
              <a:t> </a:t>
            </a:r>
            <a:r>
              <a:rPr lang="en-US" altLang="zh-CN" sz="2200" b="1" dirty="0">
                <a:latin typeface="Times New Roman" pitchFamily="18" charset="0"/>
                <a:cs typeface="Arial" charset="0"/>
              </a:rPr>
              <a:t>Hardware-oriented (color monitors and printers)</a:t>
            </a:r>
            <a:endParaRPr lang="en-US" altLang="zh-CN" sz="2400" dirty="0">
              <a:latin typeface="Times New Roman" pitchFamily="18" charset="0"/>
              <a:cs typeface="Arial" charset="0"/>
            </a:endParaRPr>
          </a:p>
          <a:p>
            <a:pPr lvl="2">
              <a:spcBef>
                <a:spcPct val="20000"/>
              </a:spcBef>
              <a:buFontTx/>
              <a:buChar char="•"/>
            </a:pPr>
            <a:r>
              <a:rPr lang="en-US" altLang="zh-CN" sz="2200" dirty="0">
                <a:latin typeface="Times New Roman" pitchFamily="18" charset="0"/>
                <a:cs typeface="Arial" charset="0"/>
              </a:rPr>
              <a:t> </a:t>
            </a:r>
            <a:r>
              <a:rPr lang="en-US" altLang="zh-CN" sz="2200" i="1" dirty="0">
                <a:solidFill>
                  <a:srgbClr val="CC3300"/>
                </a:solidFill>
                <a:latin typeface="Times New Roman" pitchFamily="18" charset="0"/>
                <a:cs typeface="Arial" charset="0"/>
              </a:rPr>
              <a:t>RGB</a:t>
            </a:r>
            <a:r>
              <a:rPr lang="en-US" altLang="zh-CN" sz="2200" dirty="0">
                <a:latin typeface="Times New Roman" pitchFamily="18" charset="0"/>
                <a:cs typeface="Arial" charset="0"/>
                <a:sym typeface="Wingdings" pitchFamily="2" charset="2"/>
              </a:rPr>
              <a:t> :</a:t>
            </a:r>
            <a:r>
              <a:rPr lang="en-US" altLang="zh-CN" sz="2200" dirty="0">
                <a:latin typeface="Times New Roman" pitchFamily="18" charset="0"/>
                <a:cs typeface="Arial" charset="0"/>
              </a:rPr>
              <a:t> color monitors and color video cameras</a:t>
            </a:r>
          </a:p>
          <a:p>
            <a:pPr lvl="2">
              <a:spcBef>
                <a:spcPct val="20000"/>
              </a:spcBef>
              <a:buFontTx/>
              <a:buChar char="•"/>
            </a:pPr>
            <a:r>
              <a:rPr lang="en-US" altLang="zh-CN" sz="2200" i="1" dirty="0">
                <a:latin typeface="Times New Roman" pitchFamily="18" charset="0"/>
                <a:cs typeface="Arial" charset="0"/>
              </a:rPr>
              <a:t> </a:t>
            </a:r>
            <a:r>
              <a:rPr lang="en-US" altLang="zh-CN" sz="2200" i="1" dirty="0">
                <a:solidFill>
                  <a:srgbClr val="CC3300"/>
                </a:solidFill>
                <a:latin typeface="Times New Roman" pitchFamily="18" charset="0"/>
                <a:cs typeface="Arial" charset="0"/>
              </a:rPr>
              <a:t>CMY </a:t>
            </a:r>
            <a:r>
              <a:rPr lang="en-US" altLang="zh-CN" sz="2200" dirty="0">
                <a:latin typeface="Times New Roman" pitchFamily="18" charset="0"/>
                <a:cs typeface="Arial" charset="0"/>
              </a:rPr>
              <a:t>(cyan, magenta, yellow) </a:t>
            </a:r>
            <a:r>
              <a:rPr lang="en-US" altLang="zh-CN" sz="2200" i="1" dirty="0">
                <a:solidFill>
                  <a:srgbClr val="CC3300"/>
                </a:solidFill>
                <a:latin typeface="Times New Roman" pitchFamily="18" charset="0"/>
                <a:cs typeface="Arial" charset="0"/>
              </a:rPr>
              <a:t>or CMYK </a:t>
            </a:r>
            <a:r>
              <a:rPr lang="en-US" altLang="zh-CN" sz="2200" dirty="0">
                <a:latin typeface="Times New Roman" pitchFamily="18" charset="0"/>
                <a:cs typeface="Arial" charset="0"/>
              </a:rPr>
              <a:t>(cyan, magenta, yellow, black) : color printing</a:t>
            </a:r>
            <a:endParaRPr lang="en-US" altLang="zh-CN" sz="2200" i="1" dirty="0">
              <a:latin typeface="Times New Roman" pitchFamily="18" charset="0"/>
              <a:cs typeface="Arial" charset="0"/>
            </a:endParaRP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r>
              <a:rPr lang="en-US" altLang="zh-CN" sz="2200" dirty="0">
                <a:latin typeface="Times New Roman" pitchFamily="18" charset="0"/>
                <a:cs typeface="Arial" charset="0"/>
              </a:rPr>
              <a:t> </a:t>
            </a:r>
            <a:r>
              <a:rPr lang="en-US" altLang="zh-CN" sz="2200" b="1" dirty="0">
                <a:latin typeface="Times New Roman" pitchFamily="18" charset="0"/>
                <a:cs typeface="Arial" charset="0"/>
              </a:rPr>
              <a:t>Application-oriented (color manipulation)</a:t>
            </a:r>
          </a:p>
          <a:p>
            <a:pPr lvl="2">
              <a:spcBef>
                <a:spcPct val="20000"/>
              </a:spcBef>
              <a:buFontTx/>
              <a:buChar char="•"/>
            </a:pPr>
            <a:r>
              <a:rPr lang="en-US" altLang="zh-CN" sz="2200" i="1" dirty="0">
                <a:solidFill>
                  <a:srgbClr val="CC3300"/>
                </a:solidFill>
                <a:latin typeface="Times New Roman" pitchFamily="18" charset="0"/>
                <a:cs typeface="Arial" charset="0"/>
              </a:rPr>
              <a:t> HSI</a:t>
            </a:r>
            <a:r>
              <a:rPr lang="en-US" altLang="zh-CN" sz="2200" dirty="0">
                <a:latin typeface="Times New Roman" pitchFamily="18" charset="0"/>
                <a:cs typeface="Arial" charset="0"/>
                <a:sym typeface="Wingdings" pitchFamily="2" charset="2"/>
              </a:rPr>
              <a:t> (hue, saturation, intensity )</a:t>
            </a:r>
          </a:p>
          <a:p>
            <a:pPr lvl="2">
              <a:spcBef>
                <a:spcPct val="20000"/>
              </a:spcBef>
              <a:buFont typeface="Wingdings" pitchFamily="2" charset="2"/>
              <a:buChar char="ü"/>
            </a:pPr>
            <a:r>
              <a:rPr lang="en-US" altLang="zh-CN" sz="2200" dirty="0">
                <a:latin typeface="Times New Roman" pitchFamily="18" charset="0"/>
                <a:cs typeface="Arial" charset="0"/>
              </a:rPr>
              <a:t> </a:t>
            </a:r>
            <a:r>
              <a:rPr lang="en-US" altLang="zh-CN" sz="2200" dirty="0">
                <a:solidFill>
                  <a:srgbClr val="660066"/>
                </a:solidFill>
                <a:latin typeface="Times New Roman" pitchFamily="18" charset="0"/>
                <a:cs typeface="Arial" charset="0"/>
              </a:rPr>
              <a:t>color and gray-scale information are decoupled;</a:t>
            </a:r>
          </a:p>
          <a:p>
            <a:pPr lvl="2">
              <a:spcBef>
                <a:spcPct val="20000"/>
              </a:spcBef>
              <a:buFont typeface="Wingdings" pitchFamily="2" charset="2"/>
              <a:buChar char="ü"/>
            </a:pPr>
            <a:r>
              <a:rPr lang="en-US" altLang="zh-CN" sz="2200" dirty="0">
                <a:solidFill>
                  <a:srgbClr val="660066"/>
                </a:solidFill>
                <a:latin typeface="Times New Roman" pitchFamily="18" charset="0"/>
                <a:cs typeface="Arial" charset="0"/>
              </a:rPr>
              <a:t> many gray-scale techniques can be used!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67600" y="64008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D353ED2-AC8B-46BB-8CFC-D37C0A875CCD}" type="slidenum">
              <a:rPr lang="zh-CN" altLang="en-US" smtClean="0"/>
              <a:t>12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76200"/>
            <a:ext cx="7772400" cy="457200"/>
          </a:xfrm>
        </p:spPr>
        <p:txBody>
          <a:bodyPr/>
          <a:lstStyle/>
          <a:p>
            <a:pPr algn="l"/>
            <a:r>
              <a:rPr lang="en-US" altLang="zh-CN" sz="2400" b="1">
                <a:solidFill>
                  <a:schemeClr val="bg2"/>
                </a:solidFill>
              </a:rPr>
              <a:t>Color Models</a:t>
            </a:r>
            <a:r>
              <a:rPr lang="en-US" altLang="zh-CN" sz="2400" b="1">
                <a:solidFill>
                  <a:schemeClr val="bg2"/>
                </a:solidFill>
                <a:latin typeface="Verdana" pitchFamily="34" charset="0"/>
                <a:ea typeface="华文新魏" pitchFamily="2" charset="-122"/>
              </a:rPr>
              <a:t> 	</a:t>
            </a:r>
          </a:p>
        </p:txBody>
      </p:sp>
      <p:sp>
        <p:nvSpPr>
          <p:cNvPr id="260099" name="Line 3"/>
          <p:cNvSpPr>
            <a:spLocks noChangeShapeType="1"/>
          </p:cNvSpPr>
          <p:nvPr/>
        </p:nvSpPr>
        <p:spPr bwMode="auto">
          <a:xfrm>
            <a:off x="192088" y="533400"/>
            <a:ext cx="8359775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60100" name="Rectangle 4"/>
          <p:cNvSpPr>
            <a:spLocks noChangeArrowheads="1"/>
          </p:cNvSpPr>
          <p:nvPr/>
        </p:nvSpPr>
        <p:spPr bwMode="auto">
          <a:xfrm>
            <a:off x="304800" y="685800"/>
            <a:ext cx="82296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20000"/>
              </a:spcBef>
              <a:buFont typeface="Wingdings" pitchFamily="2" charset="2"/>
              <a:buChar char="l"/>
            </a:pPr>
            <a:r>
              <a:rPr lang="en-US" altLang="zh-CN" sz="2400"/>
              <a:t> The RGB color model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r>
              <a:rPr lang="en-US" altLang="zh-CN" sz="2200" b="1">
                <a:latin typeface="Times New Roman" pitchFamily="18" charset="0"/>
                <a:cs typeface="Arial" charset="0"/>
              </a:rPr>
              <a:t> Three image planes, each usually 8-bit  per pixel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r>
              <a:rPr lang="en-US" altLang="zh-CN" sz="2200" b="1">
                <a:latin typeface="Times New Roman" pitchFamily="18" charset="0"/>
                <a:cs typeface="Arial" charset="0"/>
              </a:rPr>
              <a:t> Full-color: 24-bit RGB color image, representing (2</a:t>
            </a:r>
            <a:r>
              <a:rPr lang="en-US" altLang="zh-CN" sz="2200" b="1" baseline="30000">
                <a:latin typeface="Times New Roman" pitchFamily="18" charset="0"/>
                <a:cs typeface="Arial" charset="0"/>
              </a:rPr>
              <a:t>8</a:t>
            </a:r>
            <a:r>
              <a:rPr lang="en-US" altLang="zh-CN" sz="2200" b="1">
                <a:latin typeface="Times New Roman" pitchFamily="18" charset="0"/>
                <a:cs typeface="Arial" charset="0"/>
              </a:rPr>
              <a:t>)</a:t>
            </a:r>
            <a:r>
              <a:rPr lang="en-US" altLang="zh-CN" sz="2200" b="1" baseline="30000">
                <a:latin typeface="Times New Roman" pitchFamily="18" charset="0"/>
                <a:cs typeface="Arial" charset="0"/>
              </a:rPr>
              <a:t>3</a:t>
            </a:r>
            <a:r>
              <a:rPr lang="en-US" altLang="zh-CN" sz="2200" b="1">
                <a:latin typeface="Times New Roman" pitchFamily="18" charset="0"/>
                <a:cs typeface="Arial" charset="0"/>
              </a:rPr>
              <a:t> colors!</a:t>
            </a:r>
            <a:endParaRPr lang="en-US" altLang="zh-CN" sz="2400">
              <a:latin typeface="Times New Roman" pitchFamily="18" charset="0"/>
              <a:cs typeface="Arial" charset="0"/>
            </a:endParaRPr>
          </a:p>
          <a:p>
            <a:pPr lvl="2">
              <a:spcBef>
                <a:spcPct val="20000"/>
              </a:spcBef>
            </a:pPr>
            <a:endParaRPr lang="en-US" altLang="zh-CN" sz="2000" b="1" u="sng">
              <a:solidFill>
                <a:schemeClr val="hlink"/>
              </a:solidFill>
              <a:latin typeface="Times New Roman" pitchFamily="18" charset="0"/>
            </a:endParaRPr>
          </a:p>
        </p:txBody>
      </p:sp>
      <p:graphicFrame>
        <p:nvGraphicFramePr>
          <p:cNvPr id="260101" name="Object 5"/>
          <p:cNvGraphicFramePr>
            <a:graphicFrameLocks noChangeAspect="1"/>
          </p:cNvGraphicFramePr>
          <p:nvPr/>
        </p:nvGraphicFramePr>
        <p:xfrm>
          <a:off x="304800" y="2514600"/>
          <a:ext cx="4505325" cy="364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121" name="Photo Editor 照片" r:id="rId3" imgW="4505954" imgH="3648584" progId="">
                  <p:embed/>
                </p:oleObj>
              </mc:Choice>
              <mc:Fallback>
                <p:oleObj name="Photo Editor 照片" r:id="rId3" imgW="4505954" imgH="3648584" progId="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514600"/>
                        <a:ext cx="4505325" cy="364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0102" name="Object 6"/>
          <p:cNvGraphicFramePr>
            <a:graphicFrameLocks noChangeAspect="1"/>
          </p:cNvGraphicFramePr>
          <p:nvPr/>
        </p:nvGraphicFramePr>
        <p:xfrm>
          <a:off x="5638800" y="3124200"/>
          <a:ext cx="2390775" cy="210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122" name="Photo Editor 照片" r:id="rId5" imgW="2390476" imgH="2104762" progId="">
                  <p:embed/>
                </p:oleObj>
              </mc:Choice>
              <mc:Fallback>
                <p:oleObj name="Photo Editor 照片" r:id="rId5" imgW="2390476" imgH="2104762" progId="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3124200"/>
                        <a:ext cx="2390775" cy="210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467600" y="64008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D353ED2-AC8B-46BB-8CFC-D37C0A875CCD}" type="slidenum">
              <a:rPr lang="zh-CN" altLang="en-US" smtClean="0"/>
              <a:t>13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76200"/>
            <a:ext cx="7772400" cy="457200"/>
          </a:xfrm>
        </p:spPr>
        <p:txBody>
          <a:bodyPr/>
          <a:lstStyle/>
          <a:p>
            <a:pPr algn="l"/>
            <a:r>
              <a:rPr lang="en-US" altLang="zh-CN" sz="2400" b="1">
                <a:solidFill>
                  <a:schemeClr val="bg2"/>
                </a:solidFill>
              </a:rPr>
              <a:t>Color Models</a:t>
            </a:r>
            <a:r>
              <a:rPr lang="en-US" altLang="zh-CN" sz="2400" b="1">
                <a:solidFill>
                  <a:schemeClr val="bg2"/>
                </a:solidFill>
                <a:latin typeface="Verdana" pitchFamily="34" charset="0"/>
                <a:ea typeface="华文新魏" pitchFamily="2" charset="-122"/>
              </a:rPr>
              <a:t> 	</a:t>
            </a:r>
          </a:p>
        </p:txBody>
      </p:sp>
      <p:sp>
        <p:nvSpPr>
          <p:cNvPr id="262147" name="Line 3"/>
          <p:cNvSpPr>
            <a:spLocks noChangeShapeType="1"/>
          </p:cNvSpPr>
          <p:nvPr/>
        </p:nvSpPr>
        <p:spPr bwMode="auto">
          <a:xfrm>
            <a:off x="192088" y="533400"/>
            <a:ext cx="8359775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62152" name="Object 8"/>
          <p:cNvGraphicFramePr>
            <a:graphicFrameLocks noChangeAspect="1"/>
          </p:cNvGraphicFramePr>
          <p:nvPr/>
        </p:nvGraphicFramePr>
        <p:xfrm>
          <a:off x="762000" y="685800"/>
          <a:ext cx="7164388" cy="577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162" name="Photo Editor 照片" r:id="rId3" imgW="7163800" imgH="5772956" progId="">
                  <p:embed/>
                </p:oleObj>
              </mc:Choice>
              <mc:Fallback>
                <p:oleObj name="Photo Editor 照片" r:id="rId3" imgW="7163800" imgH="5772956" progId="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685800"/>
                        <a:ext cx="7164388" cy="5773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467600" y="64008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D353ED2-AC8B-46BB-8CFC-D37C0A875CCD}" type="slidenum">
              <a:rPr lang="zh-CN" altLang="en-US" smtClean="0"/>
              <a:t>14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76200"/>
            <a:ext cx="7772400" cy="457200"/>
          </a:xfrm>
        </p:spPr>
        <p:txBody>
          <a:bodyPr/>
          <a:lstStyle/>
          <a:p>
            <a:pPr algn="l"/>
            <a:r>
              <a:rPr lang="en-US" altLang="zh-CN" sz="2400" b="1">
                <a:solidFill>
                  <a:schemeClr val="bg2"/>
                </a:solidFill>
              </a:rPr>
              <a:t>Color Models</a:t>
            </a:r>
            <a:r>
              <a:rPr lang="en-US" altLang="zh-CN" sz="2400" b="1">
                <a:solidFill>
                  <a:schemeClr val="bg2"/>
                </a:solidFill>
                <a:latin typeface="Verdana" pitchFamily="34" charset="0"/>
                <a:ea typeface="华文新魏" pitchFamily="2" charset="-122"/>
              </a:rPr>
              <a:t> 	</a:t>
            </a:r>
          </a:p>
        </p:txBody>
      </p:sp>
      <p:sp>
        <p:nvSpPr>
          <p:cNvPr id="261123" name="Line 3"/>
          <p:cNvSpPr>
            <a:spLocks noChangeShapeType="1"/>
          </p:cNvSpPr>
          <p:nvPr/>
        </p:nvSpPr>
        <p:spPr bwMode="auto">
          <a:xfrm>
            <a:off x="192088" y="533400"/>
            <a:ext cx="8359775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61124" name="Rectangle 4"/>
          <p:cNvSpPr>
            <a:spLocks noChangeArrowheads="1"/>
          </p:cNvSpPr>
          <p:nvPr/>
        </p:nvSpPr>
        <p:spPr bwMode="auto">
          <a:xfrm>
            <a:off x="304800" y="685800"/>
            <a:ext cx="82296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20000"/>
              </a:spcBef>
              <a:buFont typeface="Wingdings" pitchFamily="2" charset="2"/>
              <a:buChar char="l"/>
            </a:pPr>
            <a:r>
              <a:rPr lang="en-US" altLang="zh-CN" sz="2400"/>
              <a:t> The CMY and CMYK color model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r>
              <a:rPr lang="en-US" altLang="zh-CN" sz="2200" b="1">
                <a:latin typeface="Times New Roman" pitchFamily="18" charset="0"/>
                <a:cs typeface="Arial" charset="0"/>
              </a:rPr>
              <a:t> Most devices that deposit colored pigments on paper require CMY input or perform an RGB to CMY conversion: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endParaRPr lang="en-US" altLang="zh-CN" sz="2200" b="1">
              <a:latin typeface="Times New Roman" pitchFamily="18" charset="0"/>
              <a:cs typeface="Arial" charset="0"/>
            </a:endParaRP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endParaRPr lang="en-US" altLang="zh-CN" sz="2200" b="1">
              <a:latin typeface="Times New Roman" pitchFamily="18" charset="0"/>
              <a:cs typeface="Arial" charset="0"/>
            </a:endParaRP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endParaRPr lang="en-US" altLang="zh-CN" sz="2200" b="1">
              <a:latin typeface="Times New Roman" pitchFamily="18" charset="0"/>
              <a:cs typeface="Arial" charset="0"/>
            </a:endParaRP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endParaRPr lang="en-US" altLang="zh-CN" sz="2200" b="1">
              <a:latin typeface="Times New Roman" pitchFamily="18" charset="0"/>
              <a:cs typeface="Arial" charset="0"/>
            </a:endParaRP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r>
              <a:rPr lang="en-US" altLang="zh-CN" sz="2200" b="1">
                <a:latin typeface="Times New Roman" pitchFamily="18" charset="0"/>
                <a:cs typeface="Arial" charset="0"/>
              </a:rPr>
              <a:t> Why CMYK model?</a:t>
            </a:r>
          </a:p>
          <a:p>
            <a:pPr lvl="2">
              <a:spcBef>
                <a:spcPct val="20000"/>
              </a:spcBef>
              <a:buFontTx/>
              <a:buChar char="•"/>
            </a:pPr>
            <a:r>
              <a:rPr lang="en-US" altLang="zh-CN" sz="2200" i="1">
                <a:latin typeface="Times New Roman" pitchFamily="18" charset="0"/>
                <a:cs typeface="Arial" charset="0"/>
              </a:rPr>
              <a:t> </a:t>
            </a:r>
            <a:r>
              <a:rPr lang="en-US" altLang="zh-CN" sz="2200">
                <a:latin typeface="Times New Roman" pitchFamily="18" charset="0"/>
                <a:cs typeface="Arial" charset="0"/>
              </a:rPr>
              <a:t>Black can be generated by equally combining CMY, while it is muddy-looking!</a:t>
            </a:r>
          </a:p>
          <a:p>
            <a:pPr lvl="2">
              <a:spcBef>
                <a:spcPct val="20000"/>
              </a:spcBef>
              <a:buFontTx/>
              <a:buChar char="•"/>
            </a:pPr>
            <a:r>
              <a:rPr lang="en-US" altLang="zh-CN" sz="2200" i="1">
                <a:latin typeface="Times New Roman" pitchFamily="18" charset="0"/>
                <a:cs typeface="Arial" charset="0"/>
              </a:rPr>
              <a:t> </a:t>
            </a:r>
            <a:r>
              <a:rPr lang="en-US" altLang="zh-CN" sz="2200">
                <a:latin typeface="Times New Roman" pitchFamily="18" charset="0"/>
                <a:cs typeface="Arial" charset="0"/>
              </a:rPr>
              <a:t>Fourth color, black, is added to CMY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endParaRPr lang="en-US" altLang="zh-CN" sz="2200">
              <a:latin typeface="Times New Roman" pitchFamily="18" charset="0"/>
              <a:cs typeface="Arial" charset="0"/>
            </a:endParaRPr>
          </a:p>
          <a:p>
            <a:pPr lvl="2">
              <a:spcBef>
                <a:spcPct val="20000"/>
              </a:spcBef>
            </a:pPr>
            <a:endParaRPr lang="en-US" altLang="zh-CN" sz="2000" b="1" u="sng">
              <a:solidFill>
                <a:schemeClr val="hlink"/>
              </a:solidFill>
              <a:latin typeface="Times New Roman" pitchFamily="18" charset="0"/>
            </a:endParaRPr>
          </a:p>
        </p:txBody>
      </p:sp>
      <p:graphicFrame>
        <p:nvGraphicFramePr>
          <p:cNvPr id="261127" name="Object 7"/>
          <p:cNvGraphicFramePr>
            <a:graphicFrameLocks noChangeAspect="1"/>
          </p:cNvGraphicFramePr>
          <p:nvPr/>
        </p:nvGraphicFramePr>
        <p:xfrm>
          <a:off x="3200400" y="2362200"/>
          <a:ext cx="2032000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137" name="公式" r:id="rId3" imgW="2031840" imgH="1320480" progId="Equation.3">
                  <p:embed/>
                </p:oleObj>
              </mc:Choice>
              <mc:Fallback>
                <p:oleObj name="公式" r:id="rId3" imgW="2031840" imgH="132048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2362200"/>
                        <a:ext cx="2032000" cy="13208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467600" y="64008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D353ED2-AC8B-46BB-8CFC-D37C0A875CCD}" type="slidenum">
              <a:rPr lang="zh-CN" altLang="en-US" smtClean="0"/>
              <a:t>15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76200"/>
            <a:ext cx="7772400" cy="457200"/>
          </a:xfrm>
        </p:spPr>
        <p:txBody>
          <a:bodyPr/>
          <a:lstStyle/>
          <a:p>
            <a:pPr algn="l"/>
            <a:r>
              <a:rPr lang="en-US" altLang="zh-CN" sz="2400" b="1">
                <a:solidFill>
                  <a:schemeClr val="bg2"/>
                </a:solidFill>
              </a:rPr>
              <a:t>Color Models</a:t>
            </a:r>
            <a:r>
              <a:rPr lang="en-US" altLang="zh-CN" sz="2400" b="1">
                <a:solidFill>
                  <a:schemeClr val="bg2"/>
                </a:solidFill>
                <a:latin typeface="Verdana" pitchFamily="34" charset="0"/>
                <a:ea typeface="华文新魏" pitchFamily="2" charset="-122"/>
              </a:rPr>
              <a:t> 	</a:t>
            </a:r>
          </a:p>
        </p:txBody>
      </p:sp>
      <p:sp>
        <p:nvSpPr>
          <p:cNvPr id="263171" name="Line 3"/>
          <p:cNvSpPr>
            <a:spLocks noChangeShapeType="1"/>
          </p:cNvSpPr>
          <p:nvPr/>
        </p:nvSpPr>
        <p:spPr bwMode="auto">
          <a:xfrm>
            <a:off x="192088" y="533400"/>
            <a:ext cx="8359775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63172" name="Rectangle 4"/>
          <p:cNvSpPr>
            <a:spLocks noChangeArrowheads="1"/>
          </p:cNvSpPr>
          <p:nvPr/>
        </p:nvSpPr>
        <p:spPr bwMode="auto">
          <a:xfrm>
            <a:off x="304800" y="685800"/>
            <a:ext cx="82296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20000"/>
              </a:spcBef>
              <a:buFont typeface="Wingdings" pitchFamily="2" charset="2"/>
              <a:buChar char="l"/>
            </a:pPr>
            <a:r>
              <a:rPr lang="en-US" altLang="zh-CN" sz="2400"/>
              <a:t> The HSI color model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r>
              <a:rPr lang="en-US" altLang="zh-CN" sz="2200" b="1">
                <a:latin typeface="Times New Roman" pitchFamily="18" charset="0"/>
                <a:cs typeface="Arial" charset="0"/>
              </a:rPr>
              <a:t> Problems with the RGB and the CMY/CMYK models.</a:t>
            </a:r>
          </a:p>
          <a:p>
            <a:pPr lvl="1">
              <a:spcBef>
                <a:spcPct val="60000"/>
              </a:spcBef>
              <a:spcAft>
                <a:spcPct val="30000"/>
              </a:spcAft>
            </a:pPr>
            <a:r>
              <a:rPr lang="en-US" altLang="zh-CN" sz="2200" b="1">
                <a:latin typeface="Times New Roman" pitchFamily="18" charset="0"/>
                <a:cs typeface="Arial" charset="0"/>
              </a:rPr>
              <a:t>	</a:t>
            </a:r>
            <a:r>
              <a:rPr lang="en-US" altLang="zh-CN" sz="2200" b="1" i="1">
                <a:solidFill>
                  <a:srgbClr val="CC3300"/>
                </a:solidFill>
                <a:latin typeface="Times New Roman" pitchFamily="18" charset="0"/>
                <a:cs typeface="Arial" charset="0"/>
              </a:rPr>
              <a:t>not well suited for human interpretation! We cannot identify the percentage of composite colors.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endParaRPr lang="en-US" altLang="zh-CN" sz="2200" b="1" i="1">
              <a:solidFill>
                <a:srgbClr val="CC3300"/>
              </a:solidFill>
              <a:latin typeface="Times New Roman" pitchFamily="18" charset="0"/>
              <a:cs typeface="Arial" charset="0"/>
            </a:endParaRP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r>
              <a:rPr lang="en-US" altLang="zh-CN" sz="2200" b="1">
                <a:latin typeface="Times New Roman" pitchFamily="18" charset="0"/>
                <a:cs typeface="Arial" charset="0"/>
              </a:rPr>
              <a:t> HSI (hue, saturation, intensity) is better</a:t>
            </a:r>
          </a:p>
          <a:p>
            <a:pPr lvl="2">
              <a:spcBef>
                <a:spcPct val="20000"/>
              </a:spcBef>
              <a:spcAft>
                <a:spcPct val="20000"/>
              </a:spcAft>
              <a:buFontTx/>
              <a:buChar char="•"/>
            </a:pPr>
            <a:r>
              <a:rPr lang="en-US" altLang="zh-CN" sz="2200" b="1">
                <a:latin typeface="Times New Roman" pitchFamily="18" charset="0"/>
                <a:cs typeface="Arial" charset="0"/>
              </a:rPr>
              <a:t> </a:t>
            </a:r>
            <a:r>
              <a:rPr lang="en-US" altLang="zh-CN" sz="2200">
                <a:latin typeface="Times New Roman" pitchFamily="18" charset="0"/>
                <a:cs typeface="Arial" charset="0"/>
              </a:rPr>
              <a:t>natural and intuitive to human interpretation</a:t>
            </a:r>
          </a:p>
          <a:p>
            <a:pPr lvl="2">
              <a:spcBef>
                <a:spcPct val="20000"/>
              </a:spcBef>
              <a:spcAft>
                <a:spcPct val="20000"/>
              </a:spcAft>
              <a:buFontTx/>
              <a:buChar char="•"/>
            </a:pPr>
            <a:r>
              <a:rPr lang="en-US" altLang="zh-CN" sz="2200">
                <a:latin typeface="Times New Roman" pitchFamily="18" charset="0"/>
                <a:cs typeface="Arial" charset="0"/>
              </a:rPr>
              <a:t> decouple intensity component from color-carrying information (hue and saturation)</a:t>
            </a:r>
          </a:p>
          <a:p>
            <a:pPr lvl="2">
              <a:spcBef>
                <a:spcPct val="20000"/>
              </a:spcBef>
              <a:spcAft>
                <a:spcPct val="20000"/>
              </a:spcAft>
              <a:buFontTx/>
              <a:buChar char="•"/>
            </a:pPr>
            <a:r>
              <a:rPr lang="en-US" altLang="zh-CN" sz="2200">
                <a:latin typeface="Times New Roman" pitchFamily="18" charset="0"/>
                <a:cs typeface="Arial" charset="0"/>
              </a:rPr>
              <a:t> ideal tool for developing image processing algorithms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endParaRPr lang="en-US" altLang="zh-CN" sz="2200" b="1">
              <a:latin typeface="Times New Roman" pitchFamily="18" charset="0"/>
              <a:cs typeface="Arial" charset="0"/>
            </a:endParaRP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endParaRPr lang="en-US" altLang="zh-CN" sz="2200" b="1">
              <a:latin typeface="Times New Roman" pitchFamily="18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67600" y="64008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D353ED2-AC8B-46BB-8CFC-D37C0A875CCD}" type="slidenum">
              <a:rPr lang="zh-CN" altLang="en-US" smtClean="0"/>
              <a:t>16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76200"/>
            <a:ext cx="7772400" cy="457200"/>
          </a:xfrm>
        </p:spPr>
        <p:txBody>
          <a:bodyPr/>
          <a:lstStyle/>
          <a:p>
            <a:pPr algn="l"/>
            <a:r>
              <a:rPr lang="en-US" altLang="zh-CN" sz="2400" b="1">
                <a:solidFill>
                  <a:schemeClr val="bg2"/>
                </a:solidFill>
              </a:rPr>
              <a:t>Color Models</a:t>
            </a:r>
            <a:r>
              <a:rPr lang="en-US" altLang="zh-CN" sz="2400" b="1">
                <a:solidFill>
                  <a:schemeClr val="bg2"/>
                </a:solidFill>
                <a:latin typeface="Verdana" pitchFamily="34" charset="0"/>
                <a:ea typeface="华文新魏" pitchFamily="2" charset="-122"/>
              </a:rPr>
              <a:t> 	</a:t>
            </a:r>
          </a:p>
        </p:txBody>
      </p:sp>
      <p:sp>
        <p:nvSpPr>
          <p:cNvPr id="264195" name="Line 3"/>
          <p:cNvSpPr>
            <a:spLocks noChangeShapeType="1"/>
          </p:cNvSpPr>
          <p:nvPr/>
        </p:nvSpPr>
        <p:spPr bwMode="auto">
          <a:xfrm>
            <a:off x="192088" y="533400"/>
            <a:ext cx="8359775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64196" name="Rectangle 4"/>
          <p:cNvSpPr>
            <a:spLocks noChangeArrowheads="1"/>
          </p:cNvSpPr>
          <p:nvPr/>
        </p:nvSpPr>
        <p:spPr bwMode="auto">
          <a:xfrm>
            <a:off x="304800" y="685800"/>
            <a:ext cx="82296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20000"/>
              </a:spcBef>
              <a:buFont typeface="Wingdings" pitchFamily="2" charset="2"/>
              <a:buChar char="l"/>
            </a:pPr>
            <a:r>
              <a:rPr lang="en-US" altLang="zh-CN" sz="2400"/>
              <a:t> The HSI color model (Cnt’d)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r>
              <a:rPr lang="en-US" altLang="zh-CN" sz="2200" b="1">
                <a:latin typeface="Times New Roman" pitchFamily="18" charset="0"/>
                <a:cs typeface="Arial" charset="0"/>
              </a:rPr>
              <a:t> Converting colors from RGB to HIS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endParaRPr lang="en-US" altLang="zh-CN" sz="2400">
              <a:latin typeface="Times New Roman" pitchFamily="18" charset="0"/>
              <a:cs typeface="Arial" charset="0"/>
            </a:endParaRP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endParaRPr lang="en-US" altLang="zh-CN" sz="2200" b="1">
              <a:latin typeface="Times New Roman" pitchFamily="18" charset="0"/>
              <a:cs typeface="Arial" charset="0"/>
            </a:endParaRP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endParaRPr lang="en-US" altLang="zh-CN" sz="2200" b="1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264197" name="Object 5"/>
          <p:cNvGraphicFramePr>
            <a:graphicFrameLocks noChangeAspect="1"/>
          </p:cNvGraphicFramePr>
          <p:nvPr/>
        </p:nvGraphicFramePr>
        <p:xfrm>
          <a:off x="1714500" y="1638300"/>
          <a:ext cx="6134100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227" name="公式" r:id="rId3" imgW="6134040" imgH="2857320" progId="Equation.3">
                  <p:embed/>
                </p:oleObj>
              </mc:Choice>
              <mc:Fallback>
                <p:oleObj name="公式" r:id="rId3" imgW="6134040" imgH="285732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500" y="1638300"/>
                        <a:ext cx="6134100" cy="28575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4198" name="Object 6"/>
          <p:cNvGraphicFramePr>
            <a:graphicFrameLocks noChangeAspect="1"/>
          </p:cNvGraphicFramePr>
          <p:nvPr/>
        </p:nvGraphicFramePr>
        <p:xfrm>
          <a:off x="1752600" y="4699000"/>
          <a:ext cx="3987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228" name="公式" r:id="rId5" imgW="3987720" imgH="787320" progId="Equation.3">
                  <p:embed/>
                </p:oleObj>
              </mc:Choice>
              <mc:Fallback>
                <p:oleObj name="公式" r:id="rId5" imgW="3987720" imgH="78732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4699000"/>
                        <a:ext cx="3987800" cy="7874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4199" name="Object 7"/>
          <p:cNvGraphicFramePr>
            <a:graphicFrameLocks noChangeAspect="1"/>
          </p:cNvGraphicFramePr>
          <p:nvPr/>
        </p:nvGraphicFramePr>
        <p:xfrm>
          <a:off x="1752600" y="5670550"/>
          <a:ext cx="20447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229" name="公式" r:id="rId7" imgW="2044440" imgH="723600" progId="Equation.3">
                  <p:embed/>
                </p:oleObj>
              </mc:Choice>
              <mc:Fallback>
                <p:oleObj name="公式" r:id="rId7" imgW="2044440" imgH="72360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5670550"/>
                        <a:ext cx="2044700" cy="7239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467600" y="64008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D353ED2-AC8B-46BB-8CFC-D37C0A875CCD}" type="slidenum">
              <a:rPr lang="zh-CN" altLang="en-US" smtClean="0"/>
              <a:t>17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76200"/>
            <a:ext cx="7772400" cy="457200"/>
          </a:xfrm>
        </p:spPr>
        <p:txBody>
          <a:bodyPr/>
          <a:lstStyle/>
          <a:p>
            <a:pPr algn="l"/>
            <a:r>
              <a:rPr lang="en-US" altLang="zh-CN" sz="2400" b="1">
                <a:solidFill>
                  <a:schemeClr val="bg2"/>
                </a:solidFill>
              </a:rPr>
              <a:t>Pseudocolor Image Processing</a:t>
            </a:r>
            <a:r>
              <a:rPr lang="en-US" altLang="zh-CN" sz="2400" b="1">
                <a:solidFill>
                  <a:schemeClr val="bg2"/>
                </a:solidFill>
                <a:latin typeface="Verdana" pitchFamily="34" charset="0"/>
                <a:ea typeface="华文新魏" pitchFamily="2" charset="-122"/>
              </a:rPr>
              <a:t> 	</a:t>
            </a:r>
          </a:p>
        </p:txBody>
      </p:sp>
      <p:sp>
        <p:nvSpPr>
          <p:cNvPr id="265219" name="Line 3"/>
          <p:cNvSpPr>
            <a:spLocks noChangeShapeType="1"/>
          </p:cNvSpPr>
          <p:nvPr/>
        </p:nvSpPr>
        <p:spPr bwMode="auto">
          <a:xfrm>
            <a:off x="192088" y="533400"/>
            <a:ext cx="8359775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65220" name="Rectangle 4"/>
          <p:cNvSpPr>
            <a:spLocks noChangeArrowheads="1"/>
          </p:cNvSpPr>
          <p:nvPr/>
        </p:nvSpPr>
        <p:spPr bwMode="auto">
          <a:xfrm>
            <a:off x="304800" y="685800"/>
            <a:ext cx="82296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20000"/>
              </a:spcBef>
              <a:buFont typeface="Wingdings" pitchFamily="2" charset="2"/>
              <a:buChar char="l"/>
            </a:pPr>
            <a:r>
              <a:rPr lang="en-US" altLang="zh-CN" sz="2400"/>
              <a:t> Purpose</a:t>
            </a:r>
            <a:endParaRPr lang="en-US" altLang="zh-CN" sz="2400" b="1" u="sng">
              <a:solidFill>
                <a:schemeClr val="hlink"/>
              </a:solidFill>
            </a:endParaRPr>
          </a:p>
          <a:p>
            <a:pPr lvl="1">
              <a:spcBef>
                <a:spcPct val="20000"/>
              </a:spcBef>
            </a:pPr>
            <a:r>
              <a:rPr lang="en-US" altLang="zh-CN" sz="2200" b="1" i="1">
                <a:solidFill>
                  <a:srgbClr val="CC3300"/>
                </a:solidFill>
                <a:latin typeface="Times New Roman" pitchFamily="18" charset="0"/>
                <a:cs typeface="Arial" charset="0"/>
              </a:rPr>
              <a:t>For human visualization and interpretation of gray-scale events in an image or sequence of images.</a:t>
            </a:r>
          </a:p>
          <a:p>
            <a:pPr lvl="1">
              <a:spcBef>
                <a:spcPct val="20000"/>
              </a:spcBef>
            </a:pPr>
            <a:r>
              <a:rPr lang="en-US" altLang="zh-CN" sz="2200" b="1" i="1">
                <a:solidFill>
                  <a:srgbClr val="660066"/>
                </a:solidFill>
                <a:latin typeface="Times New Roman" pitchFamily="18" charset="0"/>
                <a:cs typeface="Arial" charset="0"/>
              </a:rPr>
              <a:t>Human can discern: </a:t>
            </a:r>
          </a:p>
          <a:p>
            <a:pPr lvl="1">
              <a:spcBef>
                <a:spcPct val="20000"/>
              </a:spcBef>
            </a:pPr>
            <a:r>
              <a:rPr lang="en-US" altLang="zh-CN" sz="2200" b="1" i="1">
                <a:solidFill>
                  <a:srgbClr val="660066"/>
                </a:solidFill>
                <a:latin typeface="Times New Roman" pitchFamily="18" charset="0"/>
                <a:cs typeface="Arial" charset="0"/>
              </a:rPr>
              <a:t>	thousands of colors vs. only two dozen gray levels</a:t>
            </a:r>
            <a:r>
              <a:rPr lang="en-US" altLang="zh-CN" sz="2200" i="1">
                <a:solidFill>
                  <a:srgbClr val="660066"/>
                </a:solidFill>
                <a:latin typeface="Times New Roman" pitchFamily="18" charset="0"/>
                <a:cs typeface="Arial" charset="0"/>
              </a:rPr>
              <a:t> </a:t>
            </a:r>
            <a:endParaRPr lang="en-US" altLang="zh-CN" sz="2400" b="1" i="1">
              <a:solidFill>
                <a:srgbClr val="660066"/>
              </a:solidFill>
              <a:latin typeface="Times New Roman" pitchFamily="18" charset="0"/>
              <a:cs typeface="Arial" charset="0"/>
            </a:endParaRPr>
          </a:p>
          <a:p>
            <a:pPr>
              <a:spcBef>
                <a:spcPct val="50000"/>
              </a:spcBef>
              <a:buFont typeface="Wingdings" pitchFamily="2" charset="2"/>
              <a:buChar char="l"/>
            </a:pPr>
            <a:r>
              <a:rPr lang="en-US" altLang="zh-CN" sz="2400"/>
              <a:t> Intensity slicing</a:t>
            </a:r>
            <a:r>
              <a:rPr lang="en-US" altLang="zh-CN" sz="2600">
                <a:solidFill>
                  <a:srgbClr val="CC3300"/>
                </a:solidFill>
              </a:rPr>
              <a:t> 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endParaRPr lang="en-US" altLang="zh-CN" sz="2400">
              <a:solidFill>
                <a:srgbClr val="660066"/>
              </a:solidFill>
              <a:latin typeface="Times New Roman" pitchFamily="18" charset="0"/>
              <a:cs typeface="Arial" charset="0"/>
            </a:endParaRPr>
          </a:p>
        </p:txBody>
      </p:sp>
      <p:pic>
        <p:nvPicPr>
          <p:cNvPr id="26522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800" y="3048000"/>
            <a:ext cx="5105400" cy="355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8077200" y="6414572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D353ED2-AC8B-46BB-8CFC-D37C0A875CCD}" type="slidenum">
              <a:rPr lang="zh-CN" altLang="en-US" smtClean="0"/>
              <a:t>18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76200"/>
            <a:ext cx="7772400" cy="457200"/>
          </a:xfrm>
        </p:spPr>
        <p:txBody>
          <a:bodyPr/>
          <a:lstStyle/>
          <a:p>
            <a:pPr algn="l"/>
            <a:r>
              <a:rPr lang="en-US" altLang="zh-CN" sz="2400" b="1">
                <a:solidFill>
                  <a:schemeClr val="bg2"/>
                </a:solidFill>
              </a:rPr>
              <a:t>Pseudocolor Image Processing</a:t>
            </a:r>
            <a:r>
              <a:rPr lang="en-US" altLang="zh-CN" sz="2400" b="1">
                <a:solidFill>
                  <a:schemeClr val="bg2"/>
                </a:solidFill>
                <a:latin typeface="Verdana" pitchFamily="34" charset="0"/>
                <a:ea typeface="华文新魏" pitchFamily="2" charset="-122"/>
              </a:rPr>
              <a:t> 	</a:t>
            </a:r>
          </a:p>
        </p:txBody>
      </p:sp>
      <p:sp>
        <p:nvSpPr>
          <p:cNvPr id="267267" name="Line 3"/>
          <p:cNvSpPr>
            <a:spLocks noChangeShapeType="1"/>
          </p:cNvSpPr>
          <p:nvPr/>
        </p:nvSpPr>
        <p:spPr bwMode="auto">
          <a:xfrm>
            <a:off x="192088" y="533400"/>
            <a:ext cx="8359775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67268" name="Rectangle 4"/>
          <p:cNvSpPr>
            <a:spLocks noChangeArrowheads="1"/>
          </p:cNvSpPr>
          <p:nvPr/>
        </p:nvSpPr>
        <p:spPr bwMode="auto">
          <a:xfrm>
            <a:off x="304800" y="685800"/>
            <a:ext cx="82296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1">
              <a:spcBef>
                <a:spcPct val="30000"/>
              </a:spcBef>
              <a:spcAft>
                <a:spcPct val="30000"/>
              </a:spcAft>
            </a:pPr>
            <a:endParaRPr lang="zh-CN" altLang="zh-CN" sz="2400">
              <a:solidFill>
                <a:srgbClr val="660066"/>
              </a:solidFill>
              <a:latin typeface="Times New Roman" pitchFamily="18" charset="0"/>
              <a:cs typeface="Arial" charset="0"/>
            </a:endParaRPr>
          </a:p>
        </p:txBody>
      </p:sp>
      <p:pic>
        <p:nvPicPr>
          <p:cNvPr id="26727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685800"/>
            <a:ext cx="5083175" cy="2354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727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27238" y="3276600"/>
            <a:ext cx="5059362" cy="330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7467600" y="64008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D353ED2-AC8B-46BB-8CFC-D37C0A875CCD}" type="slidenum">
              <a:rPr lang="zh-CN" altLang="en-US" smtClean="0"/>
              <a:t>19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zh-CN" dirty="0">
              <a:solidFill>
                <a:srgbClr val="1C1C1C"/>
              </a:solidFill>
            </a:endParaRPr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469188" cy="146208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4800" dirty="0" smtClean="0"/>
              <a:t>Chapter 6 </a:t>
            </a:r>
            <a:endParaRPr lang="zh-CN" altLang="en-US" sz="4800" b="1" dirty="0" smtClean="0"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656388" cy="1752600"/>
          </a:xfrm>
        </p:spPr>
        <p:txBody>
          <a:bodyPr/>
          <a:lstStyle/>
          <a:p>
            <a:pPr>
              <a:defRPr/>
            </a:pPr>
            <a:r>
              <a:rPr lang="en-US" altLang="zh-CN" sz="4400" dirty="0" smtClean="0">
                <a:solidFill>
                  <a:srgbClr val="333399"/>
                </a:solidFill>
                <a:latin typeface="Tahoma"/>
                <a:cs typeface="+mj-cs"/>
              </a:rPr>
              <a:t>Color Image Processing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76200"/>
            <a:ext cx="7772400" cy="457200"/>
          </a:xfrm>
        </p:spPr>
        <p:txBody>
          <a:bodyPr/>
          <a:lstStyle/>
          <a:p>
            <a:pPr algn="l"/>
            <a:r>
              <a:rPr lang="en-US" altLang="zh-CN" sz="2400" b="1">
                <a:solidFill>
                  <a:schemeClr val="bg2"/>
                </a:solidFill>
              </a:rPr>
              <a:t>Pseudocolor Image Processing</a:t>
            </a:r>
            <a:r>
              <a:rPr lang="en-US" altLang="zh-CN" sz="2400" b="1">
                <a:solidFill>
                  <a:schemeClr val="bg2"/>
                </a:solidFill>
                <a:latin typeface="Verdana" pitchFamily="34" charset="0"/>
                <a:ea typeface="华文新魏" pitchFamily="2" charset="-122"/>
              </a:rPr>
              <a:t> 	</a:t>
            </a:r>
          </a:p>
        </p:txBody>
      </p:sp>
      <p:sp>
        <p:nvSpPr>
          <p:cNvPr id="268291" name="Line 3"/>
          <p:cNvSpPr>
            <a:spLocks noChangeShapeType="1"/>
          </p:cNvSpPr>
          <p:nvPr/>
        </p:nvSpPr>
        <p:spPr bwMode="auto">
          <a:xfrm>
            <a:off x="192088" y="533400"/>
            <a:ext cx="8359775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68292" name="Rectangle 4"/>
          <p:cNvSpPr>
            <a:spLocks noChangeArrowheads="1"/>
          </p:cNvSpPr>
          <p:nvPr/>
        </p:nvSpPr>
        <p:spPr bwMode="auto">
          <a:xfrm>
            <a:off x="304800" y="685800"/>
            <a:ext cx="82296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1">
              <a:spcBef>
                <a:spcPct val="30000"/>
              </a:spcBef>
              <a:spcAft>
                <a:spcPct val="30000"/>
              </a:spcAft>
            </a:pPr>
            <a:endParaRPr lang="zh-CN" altLang="zh-CN" sz="2400">
              <a:solidFill>
                <a:srgbClr val="660066"/>
              </a:solidFill>
              <a:latin typeface="Times New Roman" pitchFamily="18" charset="0"/>
              <a:cs typeface="Arial" charset="0"/>
            </a:endParaRPr>
          </a:p>
        </p:txBody>
      </p:sp>
      <p:pic>
        <p:nvPicPr>
          <p:cNvPr id="268295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838200"/>
            <a:ext cx="5373688" cy="559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7467600" y="64008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D353ED2-AC8B-46BB-8CFC-D37C0A875CCD}" type="slidenum">
              <a:rPr lang="zh-CN" altLang="en-US" smtClean="0"/>
              <a:t>20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76200"/>
            <a:ext cx="7772400" cy="457200"/>
          </a:xfrm>
        </p:spPr>
        <p:txBody>
          <a:bodyPr/>
          <a:lstStyle/>
          <a:p>
            <a:pPr algn="l"/>
            <a:r>
              <a:rPr lang="en-US" altLang="zh-CN" sz="2400" b="1">
                <a:solidFill>
                  <a:schemeClr val="bg2"/>
                </a:solidFill>
              </a:rPr>
              <a:t>Pseudocolor Image Processing</a:t>
            </a:r>
            <a:r>
              <a:rPr lang="en-US" altLang="zh-CN" sz="2400" b="1">
                <a:solidFill>
                  <a:schemeClr val="bg2"/>
                </a:solidFill>
                <a:latin typeface="Verdana" pitchFamily="34" charset="0"/>
                <a:ea typeface="华文新魏" pitchFamily="2" charset="-122"/>
              </a:rPr>
              <a:t> 	</a:t>
            </a:r>
          </a:p>
        </p:txBody>
      </p:sp>
      <p:sp>
        <p:nvSpPr>
          <p:cNvPr id="269315" name="Line 3"/>
          <p:cNvSpPr>
            <a:spLocks noChangeShapeType="1"/>
          </p:cNvSpPr>
          <p:nvPr/>
        </p:nvSpPr>
        <p:spPr bwMode="auto">
          <a:xfrm>
            <a:off x="192088" y="533400"/>
            <a:ext cx="8359775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69316" name="Rectangle 4"/>
          <p:cNvSpPr>
            <a:spLocks noChangeArrowheads="1"/>
          </p:cNvSpPr>
          <p:nvPr/>
        </p:nvSpPr>
        <p:spPr bwMode="auto">
          <a:xfrm>
            <a:off x="304800" y="685800"/>
            <a:ext cx="82296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1">
              <a:spcBef>
                <a:spcPct val="30000"/>
              </a:spcBef>
              <a:spcAft>
                <a:spcPct val="30000"/>
              </a:spcAft>
            </a:pPr>
            <a:endParaRPr lang="zh-CN" altLang="zh-CN" sz="2400">
              <a:solidFill>
                <a:srgbClr val="660066"/>
              </a:solidFill>
              <a:latin typeface="Times New Roman" pitchFamily="18" charset="0"/>
              <a:cs typeface="Arial" charset="0"/>
            </a:endParaRPr>
          </a:p>
        </p:txBody>
      </p:sp>
      <p:pic>
        <p:nvPicPr>
          <p:cNvPr id="26931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762000"/>
            <a:ext cx="6938963" cy="576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7772400" y="64008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D353ED2-AC8B-46BB-8CFC-D37C0A875CCD}" type="slidenum">
              <a:rPr lang="zh-CN" altLang="en-US" smtClean="0"/>
              <a:t>21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76200"/>
            <a:ext cx="7772400" cy="457200"/>
          </a:xfrm>
        </p:spPr>
        <p:txBody>
          <a:bodyPr/>
          <a:lstStyle/>
          <a:p>
            <a:pPr algn="l"/>
            <a:r>
              <a:rPr lang="en-US" altLang="zh-CN" sz="2400" b="1">
                <a:solidFill>
                  <a:schemeClr val="bg2"/>
                </a:solidFill>
              </a:rPr>
              <a:t>Pseudocolor Image Processing</a:t>
            </a:r>
            <a:r>
              <a:rPr lang="en-US" altLang="zh-CN" sz="2400" b="1">
                <a:solidFill>
                  <a:schemeClr val="bg2"/>
                </a:solidFill>
                <a:latin typeface="Verdana" pitchFamily="34" charset="0"/>
                <a:ea typeface="华文新魏" pitchFamily="2" charset="-122"/>
              </a:rPr>
              <a:t> 	</a:t>
            </a:r>
          </a:p>
        </p:txBody>
      </p:sp>
      <p:sp>
        <p:nvSpPr>
          <p:cNvPr id="266243" name="Line 3"/>
          <p:cNvSpPr>
            <a:spLocks noChangeShapeType="1"/>
          </p:cNvSpPr>
          <p:nvPr/>
        </p:nvSpPr>
        <p:spPr bwMode="auto">
          <a:xfrm>
            <a:off x="192088" y="533400"/>
            <a:ext cx="8359775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66244" name="Rectangle 4"/>
          <p:cNvSpPr>
            <a:spLocks noChangeArrowheads="1"/>
          </p:cNvSpPr>
          <p:nvPr/>
        </p:nvSpPr>
        <p:spPr bwMode="auto">
          <a:xfrm>
            <a:off x="304800" y="685800"/>
            <a:ext cx="82296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20000"/>
              </a:spcBef>
              <a:buFont typeface="Wingdings" pitchFamily="2" charset="2"/>
              <a:buChar char="l"/>
            </a:pPr>
            <a:r>
              <a:rPr lang="en-US" altLang="zh-CN" sz="2400" dirty="0"/>
              <a:t> Gray level to color transformations</a:t>
            </a:r>
            <a:r>
              <a:rPr lang="en-US" altLang="zh-CN" sz="2600" dirty="0">
                <a:solidFill>
                  <a:srgbClr val="CC3300"/>
                </a:solidFill>
              </a:rPr>
              <a:t> 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r>
              <a:rPr lang="en-US" altLang="zh-CN" sz="2200" dirty="0">
                <a:latin typeface="Times New Roman" pitchFamily="18" charset="0"/>
                <a:cs typeface="Arial" charset="0"/>
              </a:rPr>
              <a:t> </a:t>
            </a:r>
            <a:r>
              <a:rPr lang="en-US" altLang="zh-CN" sz="2200" b="1" dirty="0">
                <a:latin typeface="Times New Roman" pitchFamily="18" charset="0"/>
                <a:cs typeface="Arial" charset="0"/>
              </a:rPr>
              <a:t>For single image</a:t>
            </a:r>
            <a:endParaRPr lang="en-US" altLang="zh-CN" sz="2400" dirty="0">
              <a:latin typeface="Times New Roman" pitchFamily="18" charset="0"/>
              <a:cs typeface="Arial" charset="0"/>
            </a:endParaRPr>
          </a:p>
          <a:p>
            <a:pPr lvl="2">
              <a:spcBef>
                <a:spcPct val="20000"/>
              </a:spcBef>
              <a:spcAft>
                <a:spcPct val="20000"/>
              </a:spcAft>
              <a:buFontTx/>
              <a:buChar char="•"/>
            </a:pPr>
            <a:r>
              <a:rPr lang="en-US" altLang="zh-CN" sz="2200" dirty="0">
                <a:latin typeface="Times New Roman" pitchFamily="18" charset="0"/>
                <a:cs typeface="Arial" charset="0"/>
              </a:rPr>
              <a:t> three independent transformations on gray levels</a:t>
            </a:r>
          </a:p>
          <a:p>
            <a:pPr lvl="2">
              <a:spcBef>
                <a:spcPct val="20000"/>
              </a:spcBef>
              <a:spcAft>
                <a:spcPct val="20000"/>
              </a:spcAft>
              <a:buFontTx/>
              <a:buChar char="•"/>
            </a:pPr>
            <a:r>
              <a:rPr lang="en-US" altLang="zh-CN" sz="2200" dirty="0">
                <a:latin typeface="Times New Roman" pitchFamily="18" charset="0"/>
                <a:cs typeface="Arial" charset="0"/>
              </a:rPr>
              <a:t> final colors are determined by the transformations</a:t>
            </a:r>
            <a:endParaRPr lang="en-US" altLang="zh-CN" sz="2200" dirty="0">
              <a:solidFill>
                <a:srgbClr val="660066"/>
              </a:solidFill>
              <a:latin typeface="Times New Roman" pitchFamily="18" charset="0"/>
              <a:cs typeface="Arial" charset="0"/>
            </a:endParaRPr>
          </a:p>
        </p:txBody>
      </p:sp>
      <p:pic>
        <p:nvPicPr>
          <p:cNvPr id="26624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2895600"/>
            <a:ext cx="6089650" cy="324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7467600" y="64008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D353ED2-AC8B-46BB-8CFC-D37C0A875CCD}" type="slidenum">
              <a:rPr lang="zh-CN" altLang="en-US" smtClean="0"/>
              <a:t>22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76200"/>
            <a:ext cx="7772400" cy="457200"/>
          </a:xfrm>
        </p:spPr>
        <p:txBody>
          <a:bodyPr/>
          <a:lstStyle/>
          <a:p>
            <a:pPr algn="l"/>
            <a:r>
              <a:rPr lang="en-US" altLang="zh-CN" sz="2400" b="1">
                <a:solidFill>
                  <a:schemeClr val="bg2"/>
                </a:solidFill>
              </a:rPr>
              <a:t>Pseudocolor Image Processing</a:t>
            </a:r>
            <a:r>
              <a:rPr lang="en-US" altLang="zh-CN" sz="2400" b="1">
                <a:solidFill>
                  <a:schemeClr val="bg2"/>
                </a:solidFill>
                <a:latin typeface="Verdana" pitchFamily="34" charset="0"/>
                <a:ea typeface="华文新魏" pitchFamily="2" charset="-122"/>
              </a:rPr>
              <a:t> 	</a:t>
            </a:r>
          </a:p>
        </p:txBody>
      </p:sp>
      <p:sp>
        <p:nvSpPr>
          <p:cNvPr id="270339" name="Line 3"/>
          <p:cNvSpPr>
            <a:spLocks noChangeShapeType="1"/>
          </p:cNvSpPr>
          <p:nvPr/>
        </p:nvSpPr>
        <p:spPr bwMode="auto">
          <a:xfrm>
            <a:off x="192088" y="533400"/>
            <a:ext cx="8359775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70340" name="Rectangle 4"/>
          <p:cNvSpPr>
            <a:spLocks noChangeArrowheads="1"/>
          </p:cNvSpPr>
          <p:nvPr/>
        </p:nvSpPr>
        <p:spPr bwMode="auto">
          <a:xfrm>
            <a:off x="304800" y="685800"/>
            <a:ext cx="82296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20000"/>
              </a:spcBef>
              <a:buFont typeface="Wingdings" pitchFamily="2" charset="2"/>
              <a:buChar char="l"/>
            </a:pPr>
            <a:r>
              <a:rPr lang="en-US" altLang="zh-CN" sz="2400"/>
              <a:t> Gray level to color transformations</a:t>
            </a:r>
            <a:r>
              <a:rPr lang="en-US" altLang="zh-CN" sz="2600">
                <a:solidFill>
                  <a:srgbClr val="CC3300"/>
                </a:solidFill>
              </a:rPr>
              <a:t> 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endParaRPr lang="en-US" altLang="zh-CN" sz="2400">
              <a:solidFill>
                <a:srgbClr val="660066"/>
              </a:solidFill>
              <a:latin typeface="Times New Roman" pitchFamily="18" charset="0"/>
              <a:cs typeface="Arial" charset="0"/>
            </a:endParaRPr>
          </a:p>
        </p:txBody>
      </p:sp>
      <p:pic>
        <p:nvPicPr>
          <p:cNvPr id="27034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1371600"/>
            <a:ext cx="5556250" cy="500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7467600" y="64008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D353ED2-AC8B-46BB-8CFC-D37C0A875CCD}" type="slidenum">
              <a:rPr lang="zh-CN" altLang="en-US" smtClean="0"/>
              <a:t>23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76200"/>
            <a:ext cx="7772400" cy="457200"/>
          </a:xfrm>
        </p:spPr>
        <p:txBody>
          <a:bodyPr/>
          <a:lstStyle/>
          <a:p>
            <a:pPr algn="l"/>
            <a:r>
              <a:rPr lang="en-US" altLang="zh-CN" sz="2400" b="1">
                <a:solidFill>
                  <a:schemeClr val="bg2"/>
                </a:solidFill>
              </a:rPr>
              <a:t>Pseudocolor Image Processing</a:t>
            </a:r>
            <a:r>
              <a:rPr lang="en-US" altLang="zh-CN" sz="2400" b="1">
                <a:solidFill>
                  <a:schemeClr val="bg2"/>
                </a:solidFill>
                <a:latin typeface="Verdana" pitchFamily="34" charset="0"/>
                <a:ea typeface="华文新魏" pitchFamily="2" charset="-122"/>
              </a:rPr>
              <a:t> 	</a:t>
            </a:r>
          </a:p>
        </p:txBody>
      </p:sp>
      <p:sp>
        <p:nvSpPr>
          <p:cNvPr id="272387" name="Line 3"/>
          <p:cNvSpPr>
            <a:spLocks noChangeShapeType="1"/>
          </p:cNvSpPr>
          <p:nvPr/>
        </p:nvSpPr>
        <p:spPr bwMode="auto">
          <a:xfrm>
            <a:off x="192088" y="533400"/>
            <a:ext cx="8359775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72388" name="Rectangle 4"/>
          <p:cNvSpPr>
            <a:spLocks noChangeArrowheads="1"/>
          </p:cNvSpPr>
          <p:nvPr/>
        </p:nvSpPr>
        <p:spPr bwMode="auto">
          <a:xfrm>
            <a:off x="304800" y="685800"/>
            <a:ext cx="82296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20000"/>
              </a:spcBef>
              <a:buFont typeface="Wingdings" pitchFamily="2" charset="2"/>
              <a:buChar char="l"/>
            </a:pPr>
            <a:endParaRPr lang="zh-CN" altLang="zh-CN" sz="2800">
              <a:solidFill>
                <a:srgbClr val="660066"/>
              </a:solidFill>
              <a:cs typeface="Arial" charset="0"/>
            </a:endParaRPr>
          </a:p>
        </p:txBody>
      </p:sp>
      <p:graphicFrame>
        <p:nvGraphicFramePr>
          <p:cNvPr id="272392" name="Object 8"/>
          <p:cNvGraphicFramePr>
            <a:graphicFrameLocks noChangeAspect="1"/>
          </p:cNvGraphicFramePr>
          <p:nvPr/>
        </p:nvGraphicFramePr>
        <p:xfrm>
          <a:off x="914400" y="609600"/>
          <a:ext cx="7239000" cy="6126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402" name="Photo Editor 照片" r:id="rId3" imgW="4923810" imgH="6125430" progId="">
                  <p:embed/>
                </p:oleObj>
              </mc:Choice>
              <mc:Fallback>
                <p:oleObj name="Photo Editor 照片" r:id="rId3" imgW="4923810" imgH="6125430" progId="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609600"/>
                        <a:ext cx="7239000" cy="6126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467600" y="64008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D353ED2-AC8B-46BB-8CFC-D37C0A875CCD}" type="slidenum">
              <a:rPr lang="zh-CN" altLang="en-US" smtClean="0"/>
              <a:t>24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76200"/>
            <a:ext cx="7772400" cy="457200"/>
          </a:xfrm>
        </p:spPr>
        <p:txBody>
          <a:bodyPr/>
          <a:lstStyle/>
          <a:p>
            <a:pPr algn="l"/>
            <a:r>
              <a:rPr lang="en-US" altLang="zh-CN" sz="2400" b="1">
                <a:solidFill>
                  <a:schemeClr val="bg2"/>
                </a:solidFill>
              </a:rPr>
              <a:t>Pseudocolor Image Processing</a:t>
            </a:r>
            <a:r>
              <a:rPr lang="en-US" altLang="zh-CN" sz="2400" b="1">
                <a:solidFill>
                  <a:schemeClr val="bg2"/>
                </a:solidFill>
                <a:latin typeface="Verdana" pitchFamily="34" charset="0"/>
                <a:ea typeface="华文新魏" pitchFamily="2" charset="-122"/>
              </a:rPr>
              <a:t> 	</a:t>
            </a:r>
          </a:p>
        </p:txBody>
      </p:sp>
      <p:sp>
        <p:nvSpPr>
          <p:cNvPr id="271363" name="Line 3"/>
          <p:cNvSpPr>
            <a:spLocks noChangeShapeType="1"/>
          </p:cNvSpPr>
          <p:nvPr/>
        </p:nvSpPr>
        <p:spPr bwMode="auto">
          <a:xfrm>
            <a:off x="192088" y="533400"/>
            <a:ext cx="8359775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71364" name="Rectangle 4"/>
          <p:cNvSpPr>
            <a:spLocks noChangeArrowheads="1"/>
          </p:cNvSpPr>
          <p:nvPr/>
        </p:nvSpPr>
        <p:spPr bwMode="auto">
          <a:xfrm>
            <a:off x="304800" y="685800"/>
            <a:ext cx="82296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20000"/>
              </a:spcBef>
              <a:buFont typeface="Wingdings" pitchFamily="2" charset="2"/>
              <a:buChar char="l"/>
            </a:pPr>
            <a:r>
              <a:rPr lang="en-US" altLang="zh-CN" sz="2400"/>
              <a:t> Gray level to color transformations</a:t>
            </a:r>
            <a:r>
              <a:rPr lang="en-US" altLang="zh-CN" sz="2600">
                <a:solidFill>
                  <a:srgbClr val="CC3300"/>
                </a:solidFill>
              </a:rPr>
              <a:t> 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r>
              <a:rPr lang="en-US" altLang="zh-CN" sz="2200">
                <a:latin typeface="Times New Roman" pitchFamily="18" charset="0"/>
                <a:cs typeface="Arial" charset="0"/>
              </a:rPr>
              <a:t> </a:t>
            </a:r>
            <a:r>
              <a:rPr lang="en-US" altLang="zh-CN" sz="2200" b="1">
                <a:latin typeface="Times New Roman" pitchFamily="18" charset="0"/>
                <a:cs typeface="Arial" charset="0"/>
              </a:rPr>
              <a:t>For multiple images (especially for multispectral images)</a:t>
            </a:r>
          </a:p>
          <a:p>
            <a:pPr lvl="2">
              <a:spcBef>
                <a:spcPct val="20000"/>
              </a:spcBef>
              <a:spcAft>
                <a:spcPct val="20000"/>
              </a:spcAft>
            </a:pPr>
            <a:r>
              <a:rPr lang="en-US" altLang="zh-CN" sz="2200" i="1">
                <a:solidFill>
                  <a:srgbClr val="660066"/>
                </a:solidFill>
                <a:latin typeface="Times New Roman" pitchFamily="18" charset="0"/>
                <a:cs typeface="Arial" charset="0"/>
              </a:rPr>
              <a:t>Knowledge on the response characteristics of the sensors is important for combining the images!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endParaRPr lang="en-US" altLang="zh-CN" sz="2400">
              <a:solidFill>
                <a:srgbClr val="660066"/>
              </a:solidFill>
              <a:latin typeface="Times New Roman" pitchFamily="18" charset="0"/>
              <a:cs typeface="Arial" charset="0"/>
            </a:endParaRPr>
          </a:p>
          <a:p>
            <a:pPr lvl="2">
              <a:spcBef>
                <a:spcPct val="20000"/>
              </a:spcBef>
              <a:buFontTx/>
              <a:buChar char="•"/>
            </a:pPr>
            <a:endParaRPr lang="en-US" altLang="zh-CN" sz="2200">
              <a:solidFill>
                <a:srgbClr val="660066"/>
              </a:solidFill>
              <a:latin typeface="Times New Roman" pitchFamily="18" charset="0"/>
              <a:cs typeface="Arial" charset="0"/>
            </a:endParaRPr>
          </a:p>
        </p:txBody>
      </p:sp>
      <p:pic>
        <p:nvPicPr>
          <p:cNvPr id="27136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0450" y="2819400"/>
            <a:ext cx="6635750" cy="308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7467600" y="64008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D353ED2-AC8B-46BB-8CFC-D37C0A875CCD}" type="slidenum">
              <a:rPr lang="zh-CN" altLang="en-US" smtClean="0"/>
              <a:t>25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76200"/>
            <a:ext cx="7772400" cy="457200"/>
          </a:xfrm>
        </p:spPr>
        <p:txBody>
          <a:bodyPr/>
          <a:lstStyle/>
          <a:p>
            <a:pPr algn="l"/>
            <a:r>
              <a:rPr lang="en-US" altLang="zh-CN" sz="2400" b="1">
                <a:solidFill>
                  <a:schemeClr val="bg2"/>
                </a:solidFill>
              </a:rPr>
              <a:t>Pseudocolor Image Processing</a:t>
            </a:r>
            <a:r>
              <a:rPr lang="en-US" altLang="zh-CN" sz="2400" b="1">
                <a:solidFill>
                  <a:schemeClr val="bg2"/>
                </a:solidFill>
                <a:latin typeface="Verdana" pitchFamily="34" charset="0"/>
                <a:ea typeface="华文新魏" pitchFamily="2" charset="-122"/>
              </a:rPr>
              <a:t> 	</a:t>
            </a:r>
          </a:p>
        </p:txBody>
      </p:sp>
      <p:sp>
        <p:nvSpPr>
          <p:cNvPr id="274435" name="Line 3"/>
          <p:cNvSpPr>
            <a:spLocks noChangeShapeType="1"/>
          </p:cNvSpPr>
          <p:nvPr/>
        </p:nvSpPr>
        <p:spPr bwMode="auto">
          <a:xfrm>
            <a:off x="192088" y="533400"/>
            <a:ext cx="8359775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74436" name="Rectangle 4"/>
          <p:cNvSpPr>
            <a:spLocks noChangeArrowheads="1"/>
          </p:cNvSpPr>
          <p:nvPr/>
        </p:nvSpPr>
        <p:spPr bwMode="auto">
          <a:xfrm>
            <a:off x="304800" y="685800"/>
            <a:ext cx="82296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lang="zh-CN" altLang="zh-CN" sz="2800">
              <a:solidFill>
                <a:srgbClr val="660066"/>
              </a:solidFill>
              <a:cs typeface="Arial" charset="0"/>
            </a:endParaRPr>
          </a:p>
        </p:txBody>
      </p:sp>
      <p:graphicFrame>
        <p:nvGraphicFramePr>
          <p:cNvPr id="274438" name="Object 6"/>
          <p:cNvGraphicFramePr>
            <a:graphicFrameLocks noChangeAspect="1"/>
          </p:cNvGraphicFramePr>
          <p:nvPr/>
        </p:nvGraphicFramePr>
        <p:xfrm>
          <a:off x="1676400" y="609600"/>
          <a:ext cx="6056313" cy="609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448" name="Photo Editor 照片" r:id="rId3" imgW="4657143" imgH="4686954" progId="">
                  <p:embed/>
                </p:oleObj>
              </mc:Choice>
              <mc:Fallback>
                <p:oleObj name="Photo Editor 照片" r:id="rId3" imgW="4657143" imgH="4686954" progId="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609600"/>
                        <a:ext cx="6056313" cy="609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848600" y="64008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D353ED2-AC8B-46BB-8CFC-D37C0A875CCD}" type="slidenum">
              <a:rPr lang="zh-CN" altLang="en-US" smtClean="0"/>
              <a:t>26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76200"/>
            <a:ext cx="7772400" cy="457200"/>
          </a:xfrm>
        </p:spPr>
        <p:txBody>
          <a:bodyPr/>
          <a:lstStyle/>
          <a:p>
            <a:pPr algn="l"/>
            <a:r>
              <a:rPr lang="en-US" altLang="zh-CN" sz="2400" b="1">
                <a:solidFill>
                  <a:schemeClr val="bg2"/>
                </a:solidFill>
              </a:rPr>
              <a:t>Pseudocolor Image Processing</a:t>
            </a:r>
            <a:r>
              <a:rPr lang="en-US" altLang="zh-CN" sz="2400" b="1">
                <a:solidFill>
                  <a:schemeClr val="bg2"/>
                </a:solidFill>
                <a:latin typeface="Verdana" pitchFamily="34" charset="0"/>
                <a:ea typeface="华文新魏" pitchFamily="2" charset="-122"/>
              </a:rPr>
              <a:t> 	</a:t>
            </a:r>
          </a:p>
        </p:txBody>
      </p:sp>
      <p:sp>
        <p:nvSpPr>
          <p:cNvPr id="275459" name="Line 3"/>
          <p:cNvSpPr>
            <a:spLocks noChangeShapeType="1"/>
          </p:cNvSpPr>
          <p:nvPr/>
        </p:nvSpPr>
        <p:spPr bwMode="auto">
          <a:xfrm>
            <a:off x="192088" y="533400"/>
            <a:ext cx="8359775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75460" name="Rectangle 4"/>
          <p:cNvSpPr>
            <a:spLocks noChangeArrowheads="1"/>
          </p:cNvSpPr>
          <p:nvPr/>
        </p:nvSpPr>
        <p:spPr bwMode="auto">
          <a:xfrm>
            <a:off x="304800" y="685800"/>
            <a:ext cx="82296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lang="zh-CN" altLang="zh-CN" sz="2800">
              <a:solidFill>
                <a:srgbClr val="660066"/>
              </a:solidFill>
              <a:cs typeface="Arial" charset="0"/>
            </a:endParaRPr>
          </a:p>
        </p:txBody>
      </p:sp>
      <p:graphicFrame>
        <p:nvGraphicFramePr>
          <p:cNvPr id="275462" name="Object 6"/>
          <p:cNvGraphicFramePr>
            <a:graphicFrameLocks noChangeAspect="1"/>
          </p:cNvGraphicFramePr>
          <p:nvPr/>
        </p:nvGraphicFramePr>
        <p:xfrm>
          <a:off x="1752600" y="1752600"/>
          <a:ext cx="6056313" cy="303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472" name="Photo Editor 照片" r:id="rId3" imgW="4657143" imgH="2333333" progId="">
                  <p:embed/>
                </p:oleObj>
              </mc:Choice>
              <mc:Fallback>
                <p:oleObj name="Photo Editor 照片" r:id="rId3" imgW="4657143" imgH="2333333" progId="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752600"/>
                        <a:ext cx="6056313" cy="303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467600" y="64008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D353ED2-AC8B-46BB-8CFC-D37C0A875CCD}" type="slidenum">
              <a:rPr lang="zh-CN" altLang="en-US" smtClean="0"/>
              <a:t>27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76200"/>
            <a:ext cx="7772400" cy="457200"/>
          </a:xfrm>
        </p:spPr>
        <p:txBody>
          <a:bodyPr/>
          <a:lstStyle/>
          <a:p>
            <a:pPr algn="l"/>
            <a:r>
              <a:rPr lang="en-US" altLang="zh-CN" sz="2400" b="1">
                <a:solidFill>
                  <a:schemeClr val="bg2"/>
                </a:solidFill>
              </a:rPr>
              <a:t>Pseudocolor Image Processing</a:t>
            </a:r>
            <a:r>
              <a:rPr lang="en-US" altLang="zh-CN" sz="2400" b="1">
                <a:solidFill>
                  <a:schemeClr val="bg2"/>
                </a:solidFill>
                <a:latin typeface="Verdana" pitchFamily="34" charset="0"/>
                <a:ea typeface="华文新魏" pitchFamily="2" charset="-122"/>
              </a:rPr>
              <a:t> 	</a:t>
            </a:r>
          </a:p>
        </p:txBody>
      </p:sp>
      <p:sp>
        <p:nvSpPr>
          <p:cNvPr id="276483" name="Line 3"/>
          <p:cNvSpPr>
            <a:spLocks noChangeShapeType="1"/>
          </p:cNvSpPr>
          <p:nvPr/>
        </p:nvSpPr>
        <p:spPr bwMode="auto">
          <a:xfrm>
            <a:off x="192088" y="533400"/>
            <a:ext cx="8359775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76484" name="Rectangle 4"/>
          <p:cNvSpPr>
            <a:spLocks noChangeArrowheads="1"/>
          </p:cNvSpPr>
          <p:nvPr/>
        </p:nvSpPr>
        <p:spPr bwMode="auto">
          <a:xfrm>
            <a:off x="304800" y="685800"/>
            <a:ext cx="82296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lang="zh-CN" altLang="zh-CN" sz="2800">
              <a:solidFill>
                <a:srgbClr val="660066"/>
              </a:solidFill>
              <a:cs typeface="Arial" charset="0"/>
            </a:endParaRPr>
          </a:p>
        </p:txBody>
      </p:sp>
      <p:pic>
        <p:nvPicPr>
          <p:cNvPr id="27648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565150"/>
            <a:ext cx="6226175" cy="629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7467600" y="64008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D353ED2-AC8B-46BB-8CFC-D37C0A875CCD}" type="slidenum">
              <a:rPr lang="zh-CN" altLang="en-US" smtClean="0"/>
              <a:t>28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76200"/>
            <a:ext cx="7772400" cy="457200"/>
          </a:xfrm>
        </p:spPr>
        <p:txBody>
          <a:bodyPr/>
          <a:lstStyle/>
          <a:p>
            <a:pPr algn="l"/>
            <a:r>
              <a:rPr lang="en-US" altLang="zh-CN" sz="2400" b="1">
                <a:solidFill>
                  <a:schemeClr val="bg2"/>
                </a:solidFill>
              </a:rPr>
              <a:t>Basics of Full-Color Image Processing</a:t>
            </a:r>
            <a:r>
              <a:rPr lang="en-US" altLang="zh-CN" sz="2400" b="1">
                <a:solidFill>
                  <a:schemeClr val="bg2"/>
                </a:solidFill>
                <a:latin typeface="Verdana" pitchFamily="34" charset="0"/>
                <a:ea typeface="华文新魏" pitchFamily="2" charset="-122"/>
              </a:rPr>
              <a:t> 	</a:t>
            </a:r>
          </a:p>
        </p:txBody>
      </p:sp>
      <p:sp>
        <p:nvSpPr>
          <p:cNvPr id="273411" name="Line 3"/>
          <p:cNvSpPr>
            <a:spLocks noChangeShapeType="1"/>
          </p:cNvSpPr>
          <p:nvPr/>
        </p:nvSpPr>
        <p:spPr bwMode="auto">
          <a:xfrm>
            <a:off x="192088" y="533400"/>
            <a:ext cx="8359775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73412" name="Rectangle 4"/>
          <p:cNvSpPr>
            <a:spLocks noChangeArrowheads="1"/>
          </p:cNvSpPr>
          <p:nvPr/>
        </p:nvSpPr>
        <p:spPr bwMode="auto">
          <a:xfrm>
            <a:off x="304800" y="685800"/>
            <a:ext cx="82296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20000"/>
              </a:spcBef>
              <a:buFont typeface="Wingdings" pitchFamily="2" charset="2"/>
              <a:buChar char="l"/>
            </a:pPr>
            <a:r>
              <a:rPr lang="en-US" altLang="zh-CN" sz="2400"/>
              <a:t> Major categories for full-color image processing</a:t>
            </a:r>
            <a:r>
              <a:rPr lang="en-US" altLang="zh-CN" sz="2600">
                <a:solidFill>
                  <a:srgbClr val="CC3300"/>
                </a:solidFill>
              </a:rPr>
              <a:t> 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r>
              <a:rPr lang="en-US" altLang="zh-CN" sz="2200">
                <a:latin typeface="Times New Roman" pitchFamily="18" charset="0"/>
                <a:cs typeface="Arial" charset="0"/>
              </a:rPr>
              <a:t> </a:t>
            </a:r>
            <a:r>
              <a:rPr lang="en-US" altLang="zh-CN" sz="2200" b="1">
                <a:latin typeface="Times New Roman" pitchFamily="18" charset="0"/>
                <a:cs typeface="Arial" charset="0"/>
              </a:rPr>
              <a:t>First category: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r>
              <a:rPr lang="en-US" altLang="zh-CN" sz="2200">
                <a:latin typeface="Times New Roman" pitchFamily="18" charset="0"/>
                <a:cs typeface="Arial" charset="0"/>
              </a:rPr>
              <a:t>process each component image individually, and then form a composite processed color image from the individually processed components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r>
              <a:rPr lang="en-US" altLang="zh-CN" sz="2200" b="1">
                <a:latin typeface="Times New Roman" pitchFamily="18" charset="0"/>
                <a:cs typeface="Arial" charset="0"/>
              </a:rPr>
              <a:t> Second category: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r>
              <a:rPr lang="en-US" altLang="zh-CN" sz="2200">
                <a:latin typeface="Times New Roman" pitchFamily="18" charset="0"/>
                <a:cs typeface="Arial" charset="0"/>
              </a:rPr>
              <a:t>work with color pixels directly</a:t>
            </a:r>
          </a:p>
          <a:p>
            <a:pPr>
              <a:spcBef>
                <a:spcPct val="20000"/>
              </a:spcBef>
              <a:buFont typeface="Wingdings" pitchFamily="2" charset="2"/>
              <a:buChar char="l"/>
            </a:pPr>
            <a:r>
              <a:rPr lang="en-US" altLang="zh-CN" sz="2400"/>
              <a:t> Major considerations – </a:t>
            </a:r>
            <a:r>
              <a:rPr lang="en-US" altLang="zh-CN" sz="2400">
                <a:solidFill>
                  <a:srgbClr val="CC3300"/>
                </a:solidFill>
              </a:rPr>
              <a:t>vector-based</a:t>
            </a:r>
            <a:r>
              <a:rPr lang="en-US" altLang="zh-CN" sz="2400"/>
              <a:t> processing</a:t>
            </a:r>
            <a:r>
              <a:rPr lang="en-US" altLang="zh-CN" sz="2600">
                <a:solidFill>
                  <a:srgbClr val="CC3300"/>
                </a:solidFill>
              </a:rPr>
              <a:t> 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endParaRPr lang="en-US" altLang="zh-CN" sz="220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273413" name="Object 5"/>
          <p:cNvGraphicFramePr>
            <a:graphicFrameLocks noChangeAspect="1"/>
          </p:cNvGraphicFramePr>
          <p:nvPr/>
        </p:nvGraphicFramePr>
        <p:xfrm>
          <a:off x="3124200" y="4724400"/>
          <a:ext cx="1828800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423" name="公式" r:id="rId3" imgW="1828800" imgH="1320480" progId="Equation.3">
                  <p:embed/>
                </p:oleObj>
              </mc:Choice>
              <mc:Fallback>
                <p:oleObj name="公式" r:id="rId3" imgW="1828800" imgH="132048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4724400"/>
                        <a:ext cx="1828800" cy="13208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467600" y="64008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D353ED2-AC8B-46BB-8CFC-D37C0A875CCD}" type="slidenum">
              <a:rPr lang="zh-CN" altLang="en-US" smtClean="0"/>
              <a:t>29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2B8DA-81F5-489B-947F-44F1E2316FDF}" type="slidenum">
              <a:rPr lang="en-US" altLang="zh-CN"/>
              <a:pPr>
                <a:defRPr/>
              </a:pPr>
              <a:t>3</a:t>
            </a:fld>
            <a:endParaRPr lang="en-US" altLang="zh-CN" dirty="0"/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14313"/>
            <a:ext cx="8316912" cy="1462087"/>
          </a:xfrm>
        </p:spPr>
        <p:txBody>
          <a:bodyPr/>
          <a:lstStyle/>
          <a:p>
            <a:pPr eaLnBrk="1" hangingPunct="1"/>
            <a:r>
              <a:rPr lang="en-US" altLang="zh-CN" sz="4000" dirty="0" smtClean="0"/>
              <a:t>Contents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755576" y="1916832"/>
            <a:ext cx="7560840" cy="4382665"/>
          </a:xfrm>
        </p:spPr>
        <p:txBody>
          <a:bodyPr/>
          <a:lstStyle/>
          <a:p>
            <a:r>
              <a:rPr lang="en-US" altLang="zh-CN" sz="2800" dirty="0" smtClean="0"/>
              <a:t>Overview</a:t>
            </a:r>
          </a:p>
          <a:p>
            <a:r>
              <a:rPr lang="en-US" altLang="zh-CN" sz="2800" dirty="0" smtClean="0"/>
              <a:t>Color Fundamentals</a:t>
            </a:r>
          </a:p>
          <a:p>
            <a:r>
              <a:rPr lang="en-US" altLang="zh-CN" sz="2800" dirty="0" smtClean="0"/>
              <a:t>Color Models</a:t>
            </a:r>
          </a:p>
          <a:p>
            <a:r>
              <a:rPr lang="en-US" altLang="zh-CN" sz="2800" dirty="0" err="1" smtClean="0"/>
              <a:t>Pseudocolor</a:t>
            </a:r>
            <a:r>
              <a:rPr lang="en-US" altLang="zh-CN" sz="2800" dirty="0" smtClean="0"/>
              <a:t> Image Processing</a:t>
            </a:r>
          </a:p>
          <a:p>
            <a:r>
              <a:rPr lang="en-US" altLang="zh-CN" sz="2800" dirty="0" smtClean="0"/>
              <a:t>Color Transformations</a:t>
            </a:r>
          </a:p>
          <a:p>
            <a:r>
              <a:rPr lang="en-US" altLang="zh-CN" sz="2800" dirty="0" smtClean="0"/>
              <a:t>Smoothing and Sharpening</a:t>
            </a:r>
          </a:p>
          <a:p>
            <a:r>
              <a:rPr lang="en-US" altLang="zh-CN" sz="2800" dirty="0" smtClean="0"/>
              <a:t>Color Segmentation</a:t>
            </a:r>
          </a:p>
          <a:p>
            <a:pPr marL="514350" indent="-514350"/>
            <a:r>
              <a:rPr lang="en-US" altLang="zh-CN" sz="2800" dirty="0" smtClean="0"/>
              <a:t>Summary</a:t>
            </a: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7042150" y="635635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0" hangingPunct="0">
              <a:defRPr/>
            </a:pPr>
            <a:fld id="{3C483F2B-F760-439E-A6AD-570C2E3DEC6E}" type="slidenum">
              <a:rPr lang="en-US" altLang="zh-CN" sz="1400" smtClean="0">
                <a:ea typeface="+mn-ea"/>
              </a:rPr>
              <a:t>3</a:t>
            </a:fld>
            <a:endParaRPr lang="en-US" altLang="zh-CN" sz="1400" dirty="0"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76200"/>
            <a:ext cx="7772400" cy="457200"/>
          </a:xfrm>
        </p:spPr>
        <p:txBody>
          <a:bodyPr/>
          <a:lstStyle/>
          <a:p>
            <a:pPr algn="l"/>
            <a:r>
              <a:rPr lang="en-US" altLang="zh-CN" sz="2400" b="1">
                <a:solidFill>
                  <a:schemeClr val="bg2"/>
                </a:solidFill>
              </a:rPr>
              <a:t>Basics of Full-Color Image Processing</a:t>
            </a:r>
            <a:r>
              <a:rPr lang="en-US" altLang="zh-CN" sz="2400" b="1">
                <a:solidFill>
                  <a:schemeClr val="bg2"/>
                </a:solidFill>
                <a:latin typeface="Verdana" pitchFamily="34" charset="0"/>
                <a:ea typeface="华文新魏" pitchFamily="2" charset="-122"/>
              </a:rPr>
              <a:t> 	</a:t>
            </a:r>
          </a:p>
        </p:txBody>
      </p:sp>
      <p:sp>
        <p:nvSpPr>
          <p:cNvPr id="277507" name="Line 3"/>
          <p:cNvSpPr>
            <a:spLocks noChangeShapeType="1"/>
          </p:cNvSpPr>
          <p:nvPr/>
        </p:nvSpPr>
        <p:spPr bwMode="auto">
          <a:xfrm>
            <a:off x="192088" y="533400"/>
            <a:ext cx="8359775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77508" name="Rectangle 4"/>
          <p:cNvSpPr>
            <a:spLocks noChangeArrowheads="1"/>
          </p:cNvSpPr>
          <p:nvPr/>
        </p:nvSpPr>
        <p:spPr bwMode="auto">
          <a:xfrm>
            <a:off x="304800" y="685800"/>
            <a:ext cx="82296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20000"/>
              </a:spcBef>
              <a:buFont typeface="Wingdings" pitchFamily="2" charset="2"/>
              <a:buChar char="l"/>
            </a:pPr>
            <a:r>
              <a:rPr lang="en-US" altLang="zh-CN" sz="2400"/>
              <a:t> Major considerations – </a:t>
            </a:r>
            <a:r>
              <a:rPr lang="en-US" altLang="zh-CN" sz="2400">
                <a:solidFill>
                  <a:srgbClr val="CC3300"/>
                </a:solidFill>
              </a:rPr>
              <a:t>vector-based</a:t>
            </a:r>
            <a:r>
              <a:rPr lang="en-US" altLang="zh-CN" sz="2400"/>
              <a:t> processing</a:t>
            </a:r>
            <a:r>
              <a:rPr lang="en-US" altLang="zh-CN" sz="2600">
                <a:solidFill>
                  <a:srgbClr val="CC3300"/>
                </a:solidFill>
              </a:rPr>
              <a:t> </a:t>
            </a:r>
            <a:r>
              <a:rPr lang="en-US" altLang="zh-CN" sz="2600"/>
              <a:t>(Cnt’d)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r>
              <a:rPr lang="en-US" altLang="zh-CN" sz="2200" b="1">
                <a:latin typeface="Times New Roman" pitchFamily="18" charset="0"/>
                <a:cs typeface="Arial" charset="0"/>
              </a:rPr>
              <a:t> </a:t>
            </a:r>
            <a:r>
              <a:rPr lang="en-US" altLang="zh-CN" sz="2200" b="1" i="1">
                <a:solidFill>
                  <a:srgbClr val="660066"/>
                </a:solidFill>
                <a:latin typeface="Times New Roman" pitchFamily="18" charset="0"/>
                <a:cs typeface="Arial" charset="0"/>
              </a:rPr>
              <a:t>approaches? 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endParaRPr lang="en-US" altLang="zh-CN" sz="2200" i="1">
              <a:solidFill>
                <a:srgbClr val="660066"/>
              </a:solidFill>
              <a:latin typeface="Times New Roman" pitchFamily="18" charset="0"/>
              <a:cs typeface="Arial" charset="0"/>
            </a:endParaRPr>
          </a:p>
        </p:txBody>
      </p:sp>
      <p:pic>
        <p:nvPicPr>
          <p:cNvPr id="27750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2286000"/>
            <a:ext cx="7748588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7467600" y="64008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D353ED2-AC8B-46BB-8CFC-D37C0A875CCD}" type="slidenum">
              <a:rPr lang="zh-CN" altLang="en-US" smtClean="0"/>
              <a:t>30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76200"/>
            <a:ext cx="7772400" cy="457200"/>
          </a:xfrm>
        </p:spPr>
        <p:txBody>
          <a:bodyPr/>
          <a:lstStyle/>
          <a:p>
            <a:pPr algn="l"/>
            <a:r>
              <a:rPr lang="en-US" altLang="zh-CN" sz="2400" b="1">
                <a:solidFill>
                  <a:schemeClr val="bg2"/>
                </a:solidFill>
              </a:rPr>
              <a:t>Color Transformations</a:t>
            </a:r>
            <a:endParaRPr lang="en-US" altLang="zh-CN" sz="2400" b="1">
              <a:solidFill>
                <a:schemeClr val="bg2"/>
              </a:solidFill>
              <a:latin typeface="Verdana" pitchFamily="34" charset="0"/>
              <a:ea typeface="华文新魏" pitchFamily="2" charset="-122"/>
            </a:endParaRPr>
          </a:p>
        </p:txBody>
      </p:sp>
      <p:sp>
        <p:nvSpPr>
          <p:cNvPr id="278531" name="Line 3"/>
          <p:cNvSpPr>
            <a:spLocks noChangeShapeType="1"/>
          </p:cNvSpPr>
          <p:nvPr/>
        </p:nvSpPr>
        <p:spPr bwMode="auto">
          <a:xfrm>
            <a:off x="192088" y="533400"/>
            <a:ext cx="8359775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78532" name="Rectangle 4"/>
          <p:cNvSpPr>
            <a:spLocks noChangeArrowheads="1"/>
          </p:cNvSpPr>
          <p:nvPr/>
        </p:nvSpPr>
        <p:spPr bwMode="auto">
          <a:xfrm>
            <a:off x="304800" y="685800"/>
            <a:ext cx="27432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zh-CN" sz="2400"/>
              <a:t>Example: 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zh-CN" sz="2200"/>
              <a:t>Color components</a:t>
            </a:r>
            <a:r>
              <a:rPr lang="en-US" altLang="zh-CN" sz="2600">
                <a:solidFill>
                  <a:srgbClr val="CC3300"/>
                </a:solidFill>
              </a:rPr>
              <a:t> 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endParaRPr lang="en-US" altLang="zh-CN" sz="2200">
              <a:latin typeface="Times New Roman" pitchFamily="18" charset="0"/>
              <a:cs typeface="Arial" charset="0"/>
            </a:endParaRPr>
          </a:p>
        </p:txBody>
      </p:sp>
      <p:pic>
        <p:nvPicPr>
          <p:cNvPr id="27853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5200" y="685800"/>
            <a:ext cx="5354638" cy="596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8458200" y="6427694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D353ED2-AC8B-46BB-8CFC-D37C0A875CCD}" type="slidenum">
              <a:rPr lang="zh-CN" altLang="en-US" smtClean="0"/>
              <a:t>31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76200"/>
            <a:ext cx="7772400" cy="457200"/>
          </a:xfrm>
        </p:spPr>
        <p:txBody>
          <a:bodyPr/>
          <a:lstStyle/>
          <a:p>
            <a:pPr algn="l"/>
            <a:r>
              <a:rPr lang="en-US" altLang="zh-CN" sz="2400" b="1">
                <a:solidFill>
                  <a:schemeClr val="bg2"/>
                </a:solidFill>
              </a:rPr>
              <a:t>Color Transformations</a:t>
            </a:r>
            <a:endParaRPr lang="en-US" altLang="zh-CN" sz="2400" b="1">
              <a:solidFill>
                <a:schemeClr val="bg2"/>
              </a:solidFill>
              <a:latin typeface="Verdana" pitchFamily="34" charset="0"/>
              <a:ea typeface="华文新魏" pitchFamily="2" charset="-122"/>
            </a:endParaRPr>
          </a:p>
        </p:txBody>
      </p:sp>
      <p:sp>
        <p:nvSpPr>
          <p:cNvPr id="280579" name="Line 3"/>
          <p:cNvSpPr>
            <a:spLocks noChangeShapeType="1"/>
          </p:cNvSpPr>
          <p:nvPr/>
        </p:nvSpPr>
        <p:spPr bwMode="auto">
          <a:xfrm>
            <a:off x="192088" y="533400"/>
            <a:ext cx="8359775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80580" name="Rectangle 4"/>
          <p:cNvSpPr>
            <a:spLocks noChangeArrowheads="1"/>
          </p:cNvSpPr>
          <p:nvPr/>
        </p:nvSpPr>
        <p:spPr bwMode="auto">
          <a:xfrm>
            <a:off x="304800" y="685800"/>
            <a:ext cx="27432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zh-CN" sz="2400"/>
              <a:t>Example: 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zh-CN" sz="2200"/>
              <a:t>Adjusting the intensity of an image</a:t>
            </a:r>
            <a:r>
              <a:rPr lang="en-US" altLang="zh-CN" sz="2600">
                <a:solidFill>
                  <a:srgbClr val="CC3300"/>
                </a:solidFill>
              </a:rPr>
              <a:t> 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endParaRPr lang="en-US" altLang="zh-CN" sz="220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280582" name="Object 6"/>
          <p:cNvGraphicFramePr>
            <a:graphicFrameLocks noChangeAspect="1"/>
          </p:cNvGraphicFramePr>
          <p:nvPr/>
        </p:nvGraphicFramePr>
        <p:xfrm>
          <a:off x="2376488" y="823913"/>
          <a:ext cx="6081712" cy="473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592" name="Photo Editor 照片" r:id="rId3" imgW="7602011" imgH="5923810" progId="">
                  <p:embed/>
                </p:oleObj>
              </mc:Choice>
              <mc:Fallback>
                <p:oleObj name="Photo Editor 照片" r:id="rId3" imgW="7602011" imgH="5923810" progId="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6488" y="823913"/>
                        <a:ext cx="6081712" cy="473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467600" y="64008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D353ED2-AC8B-46BB-8CFC-D37C0A875CCD}" type="slidenum">
              <a:rPr lang="zh-CN" altLang="en-US" smtClean="0"/>
              <a:t>32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76200"/>
            <a:ext cx="7772400" cy="457200"/>
          </a:xfrm>
        </p:spPr>
        <p:txBody>
          <a:bodyPr/>
          <a:lstStyle/>
          <a:p>
            <a:pPr algn="l"/>
            <a:r>
              <a:rPr lang="en-US" altLang="zh-CN" sz="2400" b="1">
                <a:solidFill>
                  <a:schemeClr val="bg2"/>
                </a:solidFill>
              </a:rPr>
              <a:t>Color Transformations</a:t>
            </a:r>
            <a:endParaRPr lang="en-US" altLang="zh-CN" sz="2400" b="1">
              <a:solidFill>
                <a:schemeClr val="bg2"/>
              </a:solidFill>
              <a:latin typeface="Verdana" pitchFamily="34" charset="0"/>
              <a:ea typeface="华文新魏" pitchFamily="2" charset="-122"/>
            </a:endParaRPr>
          </a:p>
        </p:txBody>
      </p:sp>
      <p:sp>
        <p:nvSpPr>
          <p:cNvPr id="281603" name="Line 3"/>
          <p:cNvSpPr>
            <a:spLocks noChangeShapeType="1"/>
          </p:cNvSpPr>
          <p:nvPr/>
        </p:nvSpPr>
        <p:spPr bwMode="auto">
          <a:xfrm>
            <a:off x="192088" y="533400"/>
            <a:ext cx="8359775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81604" name="Rectangle 4"/>
          <p:cNvSpPr>
            <a:spLocks noChangeArrowheads="1"/>
          </p:cNvSpPr>
          <p:nvPr/>
        </p:nvSpPr>
        <p:spPr bwMode="auto">
          <a:xfrm>
            <a:off x="304800" y="685800"/>
            <a:ext cx="81534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20000"/>
              </a:spcBef>
              <a:buFont typeface="Wingdings" pitchFamily="2" charset="2"/>
              <a:buChar char="l"/>
            </a:pPr>
            <a:r>
              <a:rPr lang="en-US" altLang="zh-CN" sz="2400"/>
              <a:t>Color complements</a:t>
            </a:r>
            <a:r>
              <a:rPr lang="en-US" altLang="zh-CN" sz="2600">
                <a:solidFill>
                  <a:srgbClr val="CC3300"/>
                </a:solidFill>
              </a:rPr>
              <a:t> 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r>
              <a:rPr lang="en-US" altLang="zh-CN" sz="2200">
                <a:latin typeface="Times New Roman" pitchFamily="18" charset="0"/>
                <a:cs typeface="Arial" charset="0"/>
              </a:rPr>
              <a:t> </a:t>
            </a:r>
            <a:r>
              <a:rPr lang="en-US" altLang="zh-CN" sz="2200" b="1">
                <a:latin typeface="Times New Roman" pitchFamily="18" charset="0"/>
                <a:cs typeface="Arial" charset="0"/>
              </a:rPr>
              <a:t>color circle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endParaRPr lang="en-US" altLang="zh-CN" sz="2200" b="1">
              <a:latin typeface="Times New Roman" pitchFamily="18" charset="0"/>
              <a:cs typeface="Arial" charset="0"/>
            </a:endParaRP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endParaRPr lang="en-US" altLang="zh-CN" sz="2200" b="1">
              <a:latin typeface="Times New Roman" pitchFamily="18" charset="0"/>
              <a:cs typeface="Arial" charset="0"/>
            </a:endParaRP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endParaRPr lang="en-US" altLang="zh-CN" sz="2200" b="1">
              <a:latin typeface="Times New Roman" pitchFamily="18" charset="0"/>
              <a:cs typeface="Arial" charset="0"/>
            </a:endParaRP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endParaRPr lang="en-US" altLang="zh-CN" sz="2200" b="1">
              <a:latin typeface="Times New Roman" pitchFamily="18" charset="0"/>
              <a:cs typeface="Arial" charset="0"/>
            </a:endParaRP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endParaRPr lang="en-US" altLang="zh-CN" sz="2200" b="1">
              <a:latin typeface="Times New Roman" pitchFamily="18" charset="0"/>
              <a:cs typeface="Arial" charset="0"/>
            </a:endParaRP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endParaRPr lang="en-US" altLang="zh-CN" sz="2200" b="1">
              <a:latin typeface="Times New Roman" pitchFamily="18" charset="0"/>
              <a:cs typeface="Arial" charset="0"/>
            </a:endParaRP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endParaRPr lang="en-US" altLang="zh-CN" sz="2200" b="1">
              <a:latin typeface="Times New Roman" pitchFamily="18" charset="0"/>
              <a:cs typeface="Arial" charset="0"/>
            </a:endParaRP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r>
              <a:rPr lang="en-US" altLang="zh-CN" sz="2200">
                <a:latin typeface="Times New Roman" pitchFamily="18" charset="0"/>
                <a:cs typeface="Arial" charset="0"/>
              </a:rPr>
              <a:t>the hues directly opposite one another on the </a:t>
            </a:r>
            <a:r>
              <a:rPr lang="en-US" altLang="zh-CN" sz="2200" i="1">
                <a:solidFill>
                  <a:srgbClr val="CC3300"/>
                </a:solidFill>
                <a:latin typeface="Times New Roman" pitchFamily="18" charset="0"/>
                <a:cs typeface="Arial" charset="0"/>
              </a:rPr>
              <a:t>color circle</a:t>
            </a:r>
            <a:r>
              <a:rPr lang="en-US" altLang="zh-CN" sz="2200">
                <a:latin typeface="Times New Roman" pitchFamily="18" charset="0"/>
                <a:cs typeface="Arial" charset="0"/>
              </a:rPr>
              <a:t> are called </a:t>
            </a:r>
            <a:r>
              <a:rPr lang="en-US" altLang="zh-CN" sz="2200" i="1">
                <a:solidFill>
                  <a:srgbClr val="CC3300"/>
                </a:solidFill>
                <a:latin typeface="Times New Roman" pitchFamily="18" charset="0"/>
                <a:cs typeface="Arial" charset="0"/>
              </a:rPr>
              <a:t>complements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endParaRPr lang="en-US" altLang="zh-CN" sz="2200">
              <a:latin typeface="Times New Roman" pitchFamily="18" charset="0"/>
              <a:cs typeface="Arial" charset="0"/>
            </a:endParaRPr>
          </a:p>
        </p:txBody>
      </p:sp>
      <p:pic>
        <p:nvPicPr>
          <p:cNvPr id="28160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27263" y="2057400"/>
            <a:ext cx="56007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7467600" y="64008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D353ED2-AC8B-46BB-8CFC-D37C0A875CCD}" type="slidenum">
              <a:rPr lang="zh-CN" altLang="en-US" smtClean="0"/>
              <a:t>33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76200"/>
            <a:ext cx="7772400" cy="457200"/>
          </a:xfrm>
        </p:spPr>
        <p:txBody>
          <a:bodyPr/>
          <a:lstStyle/>
          <a:p>
            <a:pPr algn="l"/>
            <a:r>
              <a:rPr lang="en-US" altLang="zh-CN" sz="2400" b="1">
                <a:solidFill>
                  <a:schemeClr val="bg2"/>
                </a:solidFill>
              </a:rPr>
              <a:t>Color Transformations</a:t>
            </a:r>
            <a:endParaRPr lang="en-US" altLang="zh-CN" sz="2400" b="1">
              <a:solidFill>
                <a:schemeClr val="bg2"/>
              </a:solidFill>
              <a:latin typeface="Verdana" pitchFamily="34" charset="0"/>
              <a:ea typeface="华文新魏" pitchFamily="2" charset="-122"/>
            </a:endParaRPr>
          </a:p>
        </p:txBody>
      </p:sp>
      <p:sp>
        <p:nvSpPr>
          <p:cNvPr id="282627" name="Line 3"/>
          <p:cNvSpPr>
            <a:spLocks noChangeShapeType="1"/>
          </p:cNvSpPr>
          <p:nvPr/>
        </p:nvSpPr>
        <p:spPr bwMode="auto">
          <a:xfrm>
            <a:off x="192088" y="533400"/>
            <a:ext cx="8359775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82628" name="Rectangle 4"/>
          <p:cNvSpPr>
            <a:spLocks noChangeArrowheads="1"/>
          </p:cNvSpPr>
          <p:nvPr/>
        </p:nvSpPr>
        <p:spPr bwMode="auto">
          <a:xfrm>
            <a:off x="304800" y="685800"/>
            <a:ext cx="81534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20000"/>
              </a:spcBef>
              <a:buFont typeface="Wingdings" pitchFamily="2" charset="2"/>
              <a:buChar char="l"/>
            </a:pPr>
            <a:r>
              <a:rPr lang="en-US" altLang="zh-CN" sz="2400"/>
              <a:t>Color complements</a:t>
            </a:r>
            <a:r>
              <a:rPr lang="en-US" altLang="zh-CN" sz="2600">
                <a:solidFill>
                  <a:srgbClr val="CC3300"/>
                </a:solidFill>
              </a:rPr>
              <a:t> 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endParaRPr lang="en-US" altLang="zh-CN" sz="2200">
              <a:latin typeface="Times New Roman" pitchFamily="18" charset="0"/>
              <a:cs typeface="Arial" charset="0"/>
            </a:endParaRPr>
          </a:p>
        </p:txBody>
      </p:sp>
      <p:pic>
        <p:nvPicPr>
          <p:cNvPr id="282630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295400"/>
            <a:ext cx="6302375" cy="5037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7467600" y="64008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D353ED2-AC8B-46BB-8CFC-D37C0A875CCD}" type="slidenum">
              <a:rPr lang="zh-CN" altLang="en-US" smtClean="0"/>
              <a:t>34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76200"/>
            <a:ext cx="7772400" cy="457200"/>
          </a:xfrm>
        </p:spPr>
        <p:txBody>
          <a:bodyPr/>
          <a:lstStyle/>
          <a:p>
            <a:pPr algn="l"/>
            <a:r>
              <a:rPr lang="en-US" altLang="zh-CN" sz="2400" b="1">
                <a:solidFill>
                  <a:schemeClr val="bg2"/>
                </a:solidFill>
              </a:rPr>
              <a:t>Color Transformations</a:t>
            </a:r>
            <a:endParaRPr lang="en-US" altLang="zh-CN" sz="2400" b="1">
              <a:solidFill>
                <a:schemeClr val="bg2"/>
              </a:solidFill>
              <a:latin typeface="Verdana" pitchFamily="34" charset="0"/>
              <a:ea typeface="华文新魏" pitchFamily="2" charset="-122"/>
            </a:endParaRPr>
          </a:p>
        </p:txBody>
      </p:sp>
      <p:sp>
        <p:nvSpPr>
          <p:cNvPr id="279555" name="Line 3"/>
          <p:cNvSpPr>
            <a:spLocks noChangeShapeType="1"/>
          </p:cNvSpPr>
          <p:nvPr/>
        </p:nvSpPr>
        <p:spPr bwMode="auto">
          <a:xfrm>
            <a:off x="192088" y="533400"/>
            <a:ext cx="8359775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79556" name="Rectangle 4"/>
          <p:cNvSpPr>
            <a:spLocks noChangeArrowheads="1"/>
          </p:cNvSpPr>
          <p:nvPr/>
        </p:nvSpPr>
        <p:spPr bwMode="auto">
          <a:xfrm>
            <a:off x="304800" y="685800"/>
            <a:ext cx="82296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20000"/>
              </a:spcBef>
              <a:buFont typeface="Wingdings" pitchFamily="2" charset="2"/>
              <a:buChar char="l"/>
            </a:pPr>
            <a:r>
              <a:rPr lang="en-US" altLang="zh-CN" sz="2400"/>
              <a:t> Color slicing</a:t>
            </a:r>
            <a:r>
              <a:rPr lang="en-US" altLang="zh-CN" sz="2600">
                <a:solidFill>
                  <a:srgbClr val="CC3300"/>
                </a:solidFill>
              </a:rPr>
              <a:t> 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r>
              <a:rPr lang="en-US" altLang="zh-CN" sz="2200">
                <a:latin typeface="Times New Roman" pitchFamily="18" charset="0"/>
                <a:cs typeface="Arial" charset="0"/>
              </a:rPr>
              <a:t> </a:t>
            </a:r>
            <a:r>
              <a:rPr lang="en-US" altLang="zh-CN" sz="2200" b="1">
                <a:latin typeface="Times New Roman" pitchFamily="18" charset="0"/>
                <a:cs typeface="Arial" charset="0"/>
              </a:rPr>
              <a:t>purpose</a:t>
            </a:r>
          </a:p>
          <a:p>
            <a:pPr lvl="2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en-US" altLang="zh-CN" sz="2200" b="1">
                <a:latin typeface="Times New Roman" pitchFamily="18" charset="0"/>
                <a:cs typeface="Arial" charset="0"/>
              </a:rPr>
              <a:t> </a:t>
            </a:r>
            <a:r>
              <a:rPr lang="en-US" altLang="zh-CN" sz="2200">
                <a:latin typeface="Times New Roman" pitchFamily="18" charset="0"/>
                <a:cs typeface="Arial" charset="0"/>
              </a:rPr>
              <a:t>display the colors of interest so that they stand out from the background;</a:t>
            </a:r>
          </a:p>
          <a:p>
            <a:pPr lvl="2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en-US" altLang="zh-CN" sz="2200">
                <a:latin typeface="Times New Roman" pitchFamily="18" charset="0"/>
                <a:cs typeface="Arial" charset="0"/>
              </a:rPr>
              <a:t> use the region defined by the colors as a mask for further processing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r>
              <a:rPr lang="en-US" altLang="zh-CN" sz="2200" b="1">
                <a:latin typeface="Times New Roman" pitchFamily="18" charset="0"/>
                <a:cs typeface="Arial" charset="0"/>
              </a:rPr>
              <a:t> approaches</a:t>
            </a:r>
          </a:p>
          <a:p>
            <a:pPr lvl="2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en-US" altLang="zh-CN" sz="2200" b="1">
                <a:latin typeface="Times New Roman" pitchFamily="18" charset="0"/>
                <a:cs typeface="Arial" charset="0"/>
              </a:rPr>
              <a:t> </a:t>
            </a:r>
            <a:r>
              <a:rPr lang="en-US" altLang="zh-CN" sz="2200">
                <a:latin typeface="Times New Roman" pitchFamily="18" charset="0"/>
                <a:cs typeface="Arial" charset="0"/>
              </a:rPr>
              <a:t>colors of interest are enclosed by a cube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endParaRPr lang="en-US" altLang="zh-CN" sz="220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279557" name="Object 5"/>
          <p:cNvGraphicFramePr>
            <a:graphicFrameLocks noChangeAspect="1"/>
          </p:cNvGraphicFramePr>
          <p:nvPr/>
        </p:nvGraphicFramePr>
        <p:xfrm>
          <a:off x="1987550" y="4775200"/>
          <a:ext cx="41021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567" name="公式" r:id="rId3" imgW="4101840" imgH="1218960" progId="Equation.3">
                  <p:embed/>
                </p:oleObj>
              </mc:Choice>
              <mc:Fallback>
                <p:oleObj name="公式" r:id="rId3" imgW="4101840" imgH="121896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7550" y="4775200"/>
                        <a:ext cx="4102100" cy="12192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467600" y="64008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D353ED2-AC8B-46BB-8CFC-D37C0A875CCD}" type="slidenum">
              <a:rPr lang="zh-CN" altLang="en-US" smtClean="0"/>
              <a:t>35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76200"/>
            <a:ext cx="7772400" cy="457200"/>
          </a:xfrm>
        </p:spPr>
        <p:txBody>
          <a:bodyPr/>
          <a:lstStyle/>
          <a:p>
            <a:pPr algn="l"/>
            <a:r>
              <a:rPr lang="en-US" altLang="zh-CN" sz="2400" b="1">
                <a:solidFill>
                  <a:schemeClr val="bg2"/>
                </a:solidFill>
              </a:rPr>
              <a:t>Color Transformations</a:t>
            </a:r>
            <a:endParaRPr lang="en-US" altLang="zh-CN" sz="2400" b="1">
              <a:solidFill>
                <a:schemeClr val="bg2"/>
              </a:solidFill>
              <a:latin typeface="Verdana" pitchFamily="34" charset="0"/>
              <a:ea typeface="华文新魏" pitchFamily="2" charset="-122"/>
            </a:endParaRPr>
          </a:p>
        </p:txBody>
      </p:sp>
      <p:sp>
        <p:nvSpPr>
          <p:cNvPr id="284675" name="Line 3"/>
          <p:cNvSpPr>
            <a:spLocks noChangeShapeType="1"/>
          </p:cNvSpPr>
          <p:nvPr/>
        </p:nvSpPr>
        <p:spPr bwMode="auto">
          <a:xfrm>
            <a:off x="192088" y="533400"/>
            <a:ext cx="8359775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84676" name="Rectangle 4"/>
          <p:cNvSpPr>
            <a:spLocks noChangeArrowheads="1"/>
          </p:cNvSpPr>
          <p:nvPr/>
        </p:nvSpPr>
        <p:spPr bwMode="auto">
          <a:xfrm>
            <a:off x="304800" y="685800"/>
            <a:ext cx="82296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20000"/>
              </a:spcBef>
              <a:buFont typeface="Wingdings" pitchFamily="2" charset="2"/>
              <a:buChar char="l"/>
            </a:pPr>
            <a:r>
              <a:rPr lang="en-US" altLang="zh-CN" sz="2400"/>
              <a:t> Color slicing</a:t>
            </a:r>
            <a:r>
              <a:rPr lang="en-US" altLang="zh-CN" sz="2600">
                <a:solidFill>
                  <a:srgbClr val="CC3300"/>
                </a:solidFill>
              </a:rPr>
              <a:t> 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r>
              <a:rPr lang="en-US" altLang="zh-CN" sz="2200" b="1">
                <a:latin typeface="Times New Roman" pitchFamily="18" charset="0"/>
                <a:cs typeface="Arial" charset="0"/>
              </a:rPr>
              <a:t> approaches (Cnt’d)</a:t>
            </a:r>
          </a:p>
          <a:p>
            <a:pPr lvl="2">
              <a:spcBef>
                <a:spcPct val="20000"/>
              </a:spcBef>
              <a:spcAft>
                <a:spcPct val="20000"/>
              </a:spcAft>
              <a:buFontTx/>
              <a:buChar char="•"/>
            </a:pPr>
            <a:r>
              <a:rPr lang="en-US" altLang="zh-CN" sz="2200" b="1">
                <a:latin typeface="Times New Roman" pitchFamily="18" charset="0"/>
                <a:cs typeface="Arial" charset="0"/>
              </a:rPr>
              <a:t> </a:t>
            </a:r>
            <a:r>
              <a:rPr lang="en-US" altLang="zh-CN" sz="2200">
                <a:latin typeface="Times New Roman" pitchFamily="18" charset="0"/>
                <a:cs typeface="Arial" charset="0"/>
              </a:rPr>
              <a:t>colors of interest are enclosed by a sphere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endParaRPr lang="en-US" altLang="zh-CN" sz="220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284677" name="Object 5"/>
          <p:cNvGraphicFramePr>
            <a:graphicFrameLocks noChangeAspect="1"/>
          </p:cNvGraphicFramePr>
          <p:nvPr/>
        </p:nvGraphicFramePr>
        <p:xfrm>
          <a:off x="2057400" y="2133600"/>
          <a:ext cx="36957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698" name="公式" r:id="rId3" imgW="3695400" imgH="1218960" progId="Equation.3">
                  <p:embed/>
                </p:oleObj>
              </mc:Choice>
              <mc:Fallback>
                <p:oleObj name="公式" r:id="rId3" imgW="3695400" imgH="121896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2133600"/>
                        <a:ext cx="3695700" cy="12192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4679" name="Object 7"/>
          <p:cNvGraphicFramePr>
            <a:graphicFrameLocks noChangeAspect="1"/>
          </p:cNvGraphicFramePr>
          <p:nvPr/>
        </p:nvGraphicFramePr>
        <p:xfrm>
          <a:off x="1219200" y="3505200"/>
          <a:ext cx="6276975" cy="310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699" name="Photo Editor 照片" r:id="rId5" imgW="6276190" imgH="3104762" progId="">
                  <p:embed/>
                </p:oleObj>
              </mc:Choice>
              <mc:Fallback>
                <p:oleObj name="Photo Editor 照片" r:id="rId5" imgW="6276190" imgH="3104762" progId="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505200"/>
                        <a:ext cx="6276975" cy="310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467600" y="64008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D353ED2-AC8B-46BB-8CFC-D37C0A875CCD}" type="slidenum">
              <a:rPr lang="zh-CN" altLang="en-US" smtClean="0"/>
              <a:t>36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76200"/>
            <a:ext cx="7772400" cy="457200"/>
          </a:xfrm>
        </p:spPr>
        <p:txBody>
          <a:bodyPr/>
          <a:lstStyle/>
          <a:p>
            <a:pPr algn="l"/>
            <a:r>
              <a:rPr lang="en-US" altLang="zh-CN" sz="2400" b="1">
                <a:solidFill>
                  <a:schemeClr val="bg2"/>
                </a:solidFill>
              </a:rPr>
              <a:t>Color Transformations</a:t>
            </a:r>
            <a:endParaRPr lang="en-US" altLang="zh-CN" sz="2400" b="1">
              <a:solidFill>
                <a:schemeClr val="bg2"/>
              </a:solidFill>
              <a:latin typeface="Verdana" pitchFamily="34" charset="0"/>
              <a:ea typeface="华文新魏" pitchFamily="2" charset="-122"/>
            </a:endParaRPr>
          </a:p>
        </p:txBody>
      </p:sp>
      <p:sp>
        <p:nvSpPr>
          <p:cNvPr id="285699" name="Line 3"/>
          <p:cNvSpPr>
            <a:spLocks noChangeShapeType="1"/>
          </p:cNvSpPr>
          <p:nvPr/>
        </p:nvSpPr>
        <p:spPr bwMode="auto">
          <a:xfrm>
            <a:off x="192088" y="533400"/>
            <a:ext cx="8359775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85700" name="Rectangle 4"/>
          <p:cNvSpPr>
            <a:spLocks noChangeArrowheads="1"/>
          </p:cNvSpPr>
          <p:nvPr/>
        </p:nvSpPr>
        <p:spPr bwMode="auto">
          <a:xfrm>
            <a:off x="304800" y="685800"/>
            <a:ext cx="82296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20000"/>
              </a:spcBef>
              <a:buFont typeface="Wingdings" pitchFamily="2" charset="2"/>
              <a:buChar char="l"/>
            </a:pPr>
            <a:r>
              <a:rPr lang="en-US" altLang="zh-CN" sz="2400"/>
              <a:t> Tone and color corrections</a:t>
            </a:r>
          </a:p>
          <a:p>
            <a:pPr lvl="1">
              <a:spcBef>
                <a:spcPct val="10000"/>
              </a:spcBef>
              <a:spcAft>
                <a:spcPct val="30000"/>
              </a:spcAft>
              <a:buFontTx/>
              <a:buChar char="–"/>
            </a:pPr>
            <a:r>
              <a:rPr lang="en-US" altLang="zh-CN" sz="2200" b="1">
                <a:latin typeface="Times New Roman" pitchFamily="18" charset="0"/>
                <a:cs typeface="Arial" charset="0"/>
              </a:rPr>
              <a:t> </a:t>
            </a:r>
            <a:r>
              <a:rPr lang="en-US" altLang="zh-CN" sz="2200">
                <a:latin typeface="Times New Roman" pitchFamily="18" charset="0"/>
                <a:cs typeface="Arial" charset="0"/>
              </a:rPr>
              <a:t>tonal corrections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endParaRPr lang="en-US" altLang="zh-CN" sz="2200">
              <a:latin typeface="Times New Roman" pitchFamily="18" charset="0"/>
              <a:cs typeface="Arial" charset="0"/>
            </a:endParaRPr>
          </a:p>
        </p:txBody>
      </p:sp>
      <p:pic>
        <p:nvPicPr>
          <p:cNvPr id="28570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800" y="1371600"/>
            <a:ext cx="3967163" cy="498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7467600" y="64008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D353ED2-AC8B-46BB-8CFC-D37C0A875CCD}" type="slidenum">
              <a:rPr lang="zh-CN" altLang="en-US" smtClean="0"/>
              <a:t>37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76200"/>
            <a:ext cx="7772400" cy="457200"/>
          </a:xfrm>
        </p:spPr>
        <p:txBody>
          <a:bodyPr/>
          <a:lstStyle/>
          <a:p>
            <a:pPr algn="l"/>
            <a:r>
              <a:rPr lang="en-US" altLang="zh-CN" sz="2400" b="1">
                <a:solidFill>
                  <a:schemeClr val="bg2"/>
                </a:solidFill>
              </a:rPr>
              <a:t>Color Transformations</a:t>
            </a:r>
            <a:endParaRPr lang="en-US" altLang="zh-CN" sz="2400" b="1">
              <a:solidFill>
                <a:schemeClr val="bg2"/>
              </a:solidFill>
              <a:latin typeface="Verdana" pitchFamily="34" charset="0"/>
              <a:ea typeface="华文新魏" pitchFamily="2" charset="-122"/>
            </a:endParaRPr>
          </a:p>
        </p:txBody>
      </p:sp>
      <p:sp>
        <p:nvSpPr>
          <p:cNvPr id="286723" name="Line 3"/>
          <p:cNvSpPr>
            <a:spLocks noChangeShapeType="1"/>
          </p:cNvSpPr>
          <p:nvPr/>
        </p:nvSpPr>
        <p:spPr bwMode="auto">
          <a:xfrm>
            <a:off x="192088" y="533400"/>
            <a:ext cx="8359775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86724" name="Rectangle 4"/>
          <p:cNvSpPr>
            <a:spLocks noChangeArrowheads="1"/>
          </p:cNvSpPr>
          <p:nvPr/>
        </p:nvSpPr>
        <p:spPr bwMode="auto">
          <a:xfrm>
            <a:off x="304800" y="685800"/>
            <a:ext cx="82296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20000"/>
              </a:spcBef>
              <a:buFont typeface="Wingdings" pitchFamily="2" charset="2"/>
              <a:buChar char="l"/>
            </a:pPr>
            <a:r>
              <a:rPr lang="en-US" altLang="zh-CN" sz="2400"/>
              <a:t> Tone and color corrections</a:t>
            </a:r>
          </a:p>
          <a:p>
            <a:pPr lvl="1">
              <a:spcBef>
                <a:spcPct val="10000"/>
              </a:spcBef>
              <a:spcAft>
                <a:spcPct val="30000"/>
              </a:spcAft>
              <a:buFontTx/>
              <a:buChar char="–"/>
            </a:pPr>
            <a:r>
              <a:rPr lang="en-US" altLang="zh-CN" sz="2200" b="1">
                <a:latin typeface="Times New Roman" pitchFamily="18" charset="0"/>
                <a:cs typeface="Arial" charset="0"/>
              </a:rPr>
              <a:t> </a:t>
            </a:r>
            <a:r>
              <a:rPr lang="en-US" altLang="zh-CN" sz="2200">
                <a:latin typeface="Times New Roman" pitchFamily="18" charset="0"/>
                <a:cs typeface="Arial" charset="0"/>
              </a:rPr>
              <a:t>color balancing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endParaRPr lang="en-US" altLang="zh-CN" sz="220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286727" name="Object 7"/>
          <p:cNvGraphicFramePr>
            <a:graphicFrameLocks noChangeAspect="1"/>
          </p:cNvGraphicFramePr>
          <p:nvPr/>
        </p:nvGraphicFramePr>
        <p:xfrm>
          <a:off x="1524000" y="1676400"/>
          <a:ext cx="6048375" cy="501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37" name="Photo Editor 照片" r:id="rId3" imgW="6047619" imgH="5020376" progId="">
                  <p:embed/>
                </p:oleObj>
              </mc:Choice>
              <mc:Fallback>
                <p:oleObj name="Photo Editor 照片" r:id="rId3" imgW="6047619" imgH="5020376" progId="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676400"/>
                        <a:ext cx="6048375" cy="5019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467600" y="64008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D353ED2-AC8B-46BB-8CFC-D37C0A875CCD}" type="slidenum">
              <a:rPr lang="zh-CN" altLang="en-US" smtClean="0"/>
              <a:t>38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76200"/>
            <a:ext cx="7772400" cy="457200"/>
          </a:xfrm>
        </p:spPr>
        <p:txBody>
          <a:bodyPr/>
          <a:lstStyle/>
          <a:p>
            <a:pPr algn="l"/>
            <a:r>
              <a:rPr lang="en-US" altLang="zh-CN" sz="2400" b="1">
                <a:solidFill>
                  <a:schemeClr val="bg2"/>
                </a:solidFill>
              </a:rPr>
              <a:t>Color Transformations</a:t>
            </a:r>
            <a:endParaRPr lang="en-US" altLang="zh-CN" sz="2400" b="1">
              <a:solidFill>
                <a:schemeClr val="bg2"/>
              </a:solidFill>
              <a:latin typeface="Verdana" pitchFamily="34" charset="0"/>
              <a:ea typeface="华文新魏" pitchFamily="2" charset="-122"/>
            </a:endParaRPr>
          </a:p>
        </p:txBody>
      </p:sp>
      <p:sp>
        <p:nvSpPr>
          <p:cNvPr id="287747" name="Line 3"/>
          <p:cNvSpPr>
            <a:spLocks noChangeShapeType="1"/>
          </p:cNvSpPr>
          <p:nvPr/>
        </p:nvSpPr>
        <p:spPr bwMode="auto">
          <a:xfrm>
            <a:off x="192088" y="533400"/>
            <a:ext cx="8359775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87748" name="Rectangle 4"/>
          <p:cNvSpPr>
            <a:spLocks noChangeArrowheads="1"/>
          </p:cNvSpPr>
          <p:nvPr/>
        </p:nvSpPr>
        <p:spPr bwMode="auto">
          <a:xfrm>
            <a:off x="304800" y="685800"/>
            <a:ext cx="82296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20000"/>
              </a:spcBef>
              <a:buFont typeface="Wingdings" pitchFamily="2" charset="2"/>
              <a:buChar char="l"/>
            </a:pPr>
            <a:r>
              <a:rPr lang="en-US" altLang="zh-CN" sz="2400"/>
              <a:t> Tone and color corrections</a:t>
            </a:r>
          </a:p>
          <a:p>
            <a:pPr lvl="1">
              <a:spcBef>
                <a:spcPct val="10000"/>
              </a:spcBef>
              <a:spcAft>
                <a:spcPct val="30000"/>
              </a:spcAft>
              <a:buFontTx/>
              <a:buChar char="–"/>
            </a:pPr>
            <a:r>
              <a:rPr lang="en-US" altLang="zh-CN" sz="2200" b="1">
                <a:latin typeface="Times New Roman" pitchFamily="18" charset="0"/>
                <a:cs typeface="Arial" charset="0"/>
              </a:rPr>
              <a:t> </a:t>
            </a:r>
            <a:r>
              <a:rPr lang="en-US" altLang="zh-CN" sz="2200">
                <a:latin typeface="Times New Roman" pitchFamily="18" charset="0"/>
                <a:cs typeface="Arial" charset="0"/>
              </a:rPr>
              <a:t>color balancing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endParaRPr lang="en-US" altLang="zh-CN" sz="220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287750" name="Object 6"/>
          <p:cNvGraphicFramePr>
            <a:graphicFrameLocks noChangeAspect="1"/>
          </p:cNvGraphicFramePr>
          <p:nvPr/>
        </p:nvGraphicFramePr>
        <p:xfrm>
          <a:off x="1524000" y="1981200"/>
          <a:ext cx="6048375" cy="294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760" name="Photo Editor 照片" r:id="rId3" imgW="6047619" imgH="2943636" progId="">
                  <p:embed/>
                </p:oleObj>
              </mc:Choice>
              <mc:Fallback>
                <p:oleObj name="Photo Editor 照片" r:id="rId3" imgW="6047619" imgH="2943636" progId="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981200"/>
                        <a:ext cx="6048375" cy="294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467600" y="64008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D353ED2-AC8B-46BB-8CFC-D37C0A875CCD}" type="slidenum">
              <a:rPr lang="zh-CN" altLang="en-US" smtClean="0"/>
              <a:t>39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76200"/>
            <a:ext cx="7772400" cy="457200"/>
          </a:xfrm>
        </p:spPr>
        <p:txBody>
          <a:bodyPr/>
          <a:lstStyle/>
          <a:p>
            <a:pPr algn="l"/>
            <a:r>
              <a:rPr lang="en-US" altLang="zh-CN" sz="2400" b="1" dirty="0" smtClean="0">
                <a:solidFill>
                  <a:schemeClr val="bg2"/>
                </a:solidFill>
              </a:rPr>
              <a:t>Overview of Color Image Processing</a:t>
            </a:r>
            <a:r>
              <a:rPr lang="en-US" altLang="zh-CN" sz="2400" b="1" dirty="0" smtClean="0">
                <a:solidFill>
                  <a:schemeClr val="bg2"/>
                </a:solidFill>
                <a:latin typeface="Verdana" pitchFamily="34" charset="0"/>
                <a:ea typeface="华文新魏" pitchFamily="2" charset="-122"/>
              </a:rPr>
              <a:t>	</a:t>
            </a:r>
            <a:endParaRPr lang="en-US" altLang="zh-CN" sz="2400" b="1" dirty="0">
              <a:solidFill>
                <a:schemeClr val="bg2"/>
              </a:solidFill>
              <a:latin typeface="Verdana" pitchFamily="34" charset="0"/>
              <a:ea typeface="华文新魏" pitchFamily="2" charset="-122"/>
            </a:endParaRPr>
          </a:p>
        </p:txBody>
      </p:sp>
      <p:sp>
        <p:nvSpPr>
          <p:cNvPr id="133123" name="Line 3"/>
          <p:cNvSpPr>
            <a:spLocks noChangeShapeType="1"/>
          </p:cNvSpPr>
          <p:nvPr/>
        </p:nvSpPr>
        <p:spPr bwMode="auto">
          <a:xfrm>
            <a:off x="192088" y="533400"/>
            <a:ext cx="8359775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33124" name="Rectangle 4"/>
          <p:cNvSpPr>
            <a:spLocks noChangeArrowheads="1"/>
          </p:cNvSpPr>
          <p:nvPr/>
        </p:nvSpPr>
        <p:spPr bwMode="auto">
          <a:xfrm>
            <a:off x="304800" y="685800"/>
            <a:ext cx="82296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20000"/>
              </a:spcBef>
              <a:buFont typeface="Wingdings" pitchFamily="2" charset="2"/>
              <a:buChar char="l"/>
            </a:pPr>
            <a:r>
              <a:rPr lang="en-US" altLang="zh-CN" sz="2400" dirty="0" smtClean="0"/>
              <a:t> Motivations (Why do we need use color)</a:t>
            </a:r>
            <a:endParaRPr lang="en-US" altLang="zh-CN" sz="2400" b="1" u="sng" dirty="0" smtClean="0">
              <a:solidFill>
                <a:schemeClr val="hlink"/>
              </a:solidFill>
            </a:endParaRPr>
          </a:p>
          <a:p>
            <a:pPr lvl="1">
              <a:spcBef>
                <a:spcPct val="20000"/>
              </a:spcBef>
              <a:buFontTx/>
              <a:buChar char="–"/>
            </a:pPr>
            <a:r>
              <a:rPr lang="en-US" altLang="zh-CN" sz="22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altLang="zh-CN" sz="2200" b="1" dirty="0" smtClean="0">
                <a:latin typeface="Times New Roman" pitchFamily="18" charset="0"/>
                <a:cs typeface="Arial" charset="0"/>
              </a:rPr>
              <a:t>For human interpretation</a:t>
            </a:r>
            <a:r>
              <a:rPr lang="en-US" altLang="zh-CN" sz="2200" dirty="0" smtClean="0">
                <a:latin typeface="Times New Roman" pitchFamily="18" charset="0"/>
                <a:cs typeface="Arial" charset="0"/>
              </a:rPr>
              <a:t> </a:t>
            </a:r>
          </a:p>
          <a:p>
            <a:pPr lvl="1">
              <a:spcBef>
                <a:spcPct val="10000"/>
              </a:spcBef>
              <a:spcAft>
                <a:spcPct val="10000"/>
              </a:spcAft>
            </a:pPr>
            <a:r>
              <a:rPr lang="en-US" altLang="zh-CN" sz="2400" i="1" dirty="0" smtClean="0">
                <a:solidFill>
                  <a:srgbClr val="CC3300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 altLang="zh-CN" sz="2200" i="1" dirty="0" smtClean="0">
                <a:solidFill>
                  <a:srgbClr val="CC3300"/>
                </a:solidFill>
                <a:latin typeface="Times New Roman" pitchFamily="18" charset="0"/>
                <a:cs typeface="Arial" charset="0"/>
              </a:rPr>
              <a:t>human can discern thousands of colors! (versus grey)</a:t>
            </a:r>
          </a:p>
          <a:p>
            <a:pPr lvl="1">
              <a:spcBef>
                <a:spcPct val="20000"/>
              </a:spcBef>
              <a:buFontTx/>
              <a:buChar char="–"/>
            </a:pPr>
            <a:r>
              <a:rPr lang="en-US" altLang="zh-CN" sz="22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altLang="zh-CN" sz="2200" b="1" dirty="0" smtClean="0">
                <a:latin typeface="Times New Roman" pitchFamily="18" charset="0"/>
                <a:cs typeface="Arial" charset="0"/>
              </a:rPr>
              <a:t>For automated image analysis</a:t>
            </a:r>
          </a:p>
          <a:p>
            <a:pPr lvl="1">
              <a:spcBef>
                <a:spcPct val="20000"/>
              </a:spcBef>
            </a:pPr>
            <a:r>
              <a:rPr lang="en-US" altLang="zh-CN" sz="2200" i="1" dirty="0" smtClean="0">
                <a:solidFill>
                  <a:srgbClr val="CC3300"/>
                </a:solidFill>
                <a:latin typeface="Times New Roman" pitchFamily="18" charset="0"/>
                <a:cs typeface="Arial" charset="0"/>
              </a:rPr>
              <a:t>	more information for objects! </a:t>
            </a:r>
          </a:p>
          <a:p>
            <a:pPr lvl="1">
              <a:spcBef>
                <a:spcPct val="20000"/>
              </a:spcBef>
            </a:pPr>
            <a:endParaRPr lang="en-US" altLang="zh-CN" sz="2200" i="1" dirty="0" smtClean="0">
              <a:solidFill>
                <a:srgbClr val="CC3300"/>
              </a:solidFill>
              <a:latin typeface="Times New Roman" pitchFamily="18" charset="0"/>
              <a:cs typeface="Arial" charset="0"/>
            </a:endParaRPr>
          </a:p>
          <a:p>
            <a:pPr>
              <a:spcBef>
                <a:spcPct val="50000"/>
              </a:spcBef>
              <a:buFont typeface="Wingdings" pitchFamily="2" charset="2"/>
              <a:buChar char="l"/>
            </a:pPr>
            <a:r>
              <a:rPr lang="en-US" altLang="zh-CN" sz="2400" dirty="0" smtClean="0"/>
              <a:t> Two major areas</a:t>
            </a:r>
            <a:r>
              <a:rPr lang="en-US" altLang="zh-CN" sz="2600" dirty="0" smtClean="0">
                <a:solidFill>
                  <a:srgbClr val="CC3300"/>
                </a:solidFill>
              </a:rPr>
              <a:t> </a:t>
            </a:r>
          </a:p>
          <a:p>
            <a:pPr lvl="1">
              <a:spcBef>
                <a:spcPct val="20000"/>
              </a:spcBef>
              <a:buFontTx/>
              <a:buChar char="–"/>
            </a:pPr>
            <a:r>
              <a:rPr lang="en-US" altLang="zh-CN" sz="22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altLang="zh-CN" sz="2200" b="1" dirty="0" smtClean="0">
                <a:latin typeface="Times New Roman" pitchFamily="18" charset="0"/>
                <a:cs typeface="Arial" charset="0"/>
              </a:rPr>
              <a:t>Full-color processing</a:t>
            </a:r>
          </a:p>
          <a:p>
            <a:pPr lvl="1">
              <a:spcBef>
                <a:spcPct val="10000"/>
              </a:spcBef>
              <a:spcAft>
                <a:spcPct val="10000"/>
              </a:spcAft>
            </a:pPr>
            <a:r>
              <a:rPr lang="en-US" altLang="zh-CN" sz="2400" i="1" dirty="0" smtClean="0">
                <a:latin typeface="Times New Roman" pitchFamily="18" charset="0"/>
                <a:cs typeface="Arial" charset="0"/>
              </a:rPr>
              <a:t>	</a:t>
            </a:r>
            <a:r>
              <a:rPr lang="en-US" altLang="zh-CN" sz="2200" dirty="0" smtClean="0">
                <a:latin typeface="Times New Roman" pitchFamily="18" charset="0"/>
                <a:cs typeface="Arial" charset="0"/>
              </a:rPr>
              <a:t>generated by full-color TV camera or color scanner</a:t>
            </a:r>
          </a:p>
          <a:p>
            <a:pPr lvl="1">
              <a:spcBef>
                <a:spcPct val="20000"/>
              </a:spcBef>
              <a:buFontTx/>
              <a:buChar char="–"/>
            </a:pPr>
            <a:r>
              <a:rPr lang="en-US" altLang="zh-CN" sz="22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altLang="zh-CN" sz="2200" b="1" dirty="0" err="1" smtClean="0">
                <a:latin typeface="Times New Roman" pitchFamily="18" charset="0"/>
                <a:cs typeface="Arial" charset="0"/>
              </a:rPr>
              <a:t>Pseudocolor</a:t>
            </a:r>
            <a:r>
              <a:rPr lang="en-US" altLang="zh-CN" sz="2200" b="1" dirty="0" smtClean="0">
                <a:latin typeface="Times New Roman" pitchFamily="18" charset="0"/>
                <a:cs typeface="Arial" charset="0"/>
              </a:rPr>
              <a:t> processing</a:t>
            </a:r>
          </a:p>
          <a:p>
            <a:pPr lvl="2">
              <a:spcBef>
                <a:spcPct val="10000"/>
              </a:spcBef>
              <a:spcAft>
                <a:spcPct val="10000"/>
              </a:spcAft>
            </a:pPr>
            <a:r>
              <a:rPr lang="en-US" altLang="zh-CN" sz="2200" dirty="0" smtClean="0">
                <a:latin typeface="Times New Roman" pitchFamily="18" charset="0"/>
                <a:cs typeface="Arial" charset="0"/>
              </a:rPr>
              <a:t>generated by assigning color to monochrome images</a:t>
            </a:r>
            <a:endParaRPr lang="en-US" altLang="zh-CN" sz="22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39000" y="59436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D353ED2-AC8B-46BB-8CFC-D37C0A875CCD}" type="slidenum">
              <a:rPr lang="zh-CN" altLang="en-US" smtClean="0"/>
              <a:t>4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76200"/>
            <a:ext cx="7772400" cy="457200"/>
          </a:xfrm>
        </p:spPr>
        <p:txBody>
          <a:bodyPr/>
          <a:lstStyle/>
          <a:p>
            <a:pPr algn="l"/>
            <a:r>
              <a:rPr lang="en-US" altLang="zh-CN" sz="2400" b="1">
                <a:solidFill>
                  <a:schemeClr val="bg2"/>
                </a:solidFill>
              </a:rPr>
              <a:t>Color Transformations</a:t>
            </a:r>
            <a:endParaRPr lang="en-US" altLang="zh-CN" sz="2400" b="1">
              <a:solidFill>
                <a:schemeClr val="bg2"/>
              </a:solidFill>
              <a:latin typeface="Verdana" pitchFamily="34" charset="0"/>
              <a:ea typeface="华文新魏" pitchFamily="2" charset="-122"/>
            </a:endParaRPr>
          </a:p>
        </p:txBody>
      </p:sp>
      <p:sp>
        <p:nvSpPr>
          <p:cNvPr id="288771" name="Line 3"/>
          <p:cNvSpPr>
            <a:spLocks noChangeShapeType="1"/>
          </p:cNvSpPr>
          <p:nvPr/>
        </p:nvSpPr>
        <p:spPr bwMode="auto">
          <a:xfrm>
            <a:off x="192088" y="533400"/>
            <a:ext cx="8359775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88772" name="Rectangle 4"/>
          <p:cNvSpPr>
            <a:spLocks noChangeArrowheads="1"/>
          </p:cNvSpPr>
          <p:nvPr/>
        </p:nvSpPr>
        <p:spPr bwMode="auto">
          <a:xfrm>
            <a:off x="304800" y="685800"/>
            <a:ext cx="82296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20000"/>
              </a:spcBef>
              <a:buFont typeface="Wingdings" pitchFamily="2" charset="2"/>
              <a:buChar char="l"/>
            </a:pPr>
            <a:r>
              <a:rPr lang="en-US" altLang="zh-CN" sz="2400"/>
              <a:t> Histogram processing</a:t>
            </a:r>
          </a:p>
          <a:p>
            <a:pPr lvl="1">
              <a:spcBef>
                <a:spcPct val="10000"/>
              </a:spcBef>
              <a:spcAft>
                <a:spcPct val="30000"/>
              </a:spcAft>
            </a:pPr>
            <a:r>
              <a:rPr lang="en-US" altLang="zh-CN" sz="2200" i="1">
                <a:latin typeface="Times New Roman" pitchFamily="18" charset="0"/>
                <a:cs typeface="Arial" charset="0"/>
              </a:rPr>
              <a:t>Spread the color </a:t>
            </a:r>
            <a:r>
              <a:rPr lang="en-US" altLang="zh-CN" sz="2200" i="1">
                <a:solidFill>
                  <a:srgbClr val="CC3300"/>
                </a:solidFill>
                <a:latin typeface="Times New Roman" pitchFamily="18" charset="0"/>
                <a:cs typeface="Arial" charset="0"/>
              </a:rPr>
              <a:t>intensities</a:t>
            </a:r>
            <a:r>
              <a:rPr lang="en-US" altLang="zh-CN" sz="2200" i="1">
                <a:latin typeface="Times New Roman" pitchFamily="18" charset="0"/>
                <a:cs typeface="Arial" charset="0"/>
              </a:rPr>
              <a:t> uniformly, leaving the colors themselves (e.g. hues) unchanged!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endParaRPr lang="en-US" altLang="zh-CN" sz="2200" i="1">
              <a:latin typeface="Times New Roman" pitchFamily="18" charset="0"/>
              <a:cs typeface="Arial" charset="0"/>
            </a:endParaRPr>
          </a:p>
        </p:txBody>
      </p:sp>
      <p:pic>
        <p:nvPicPr>
          <p:cNvPr id="28877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1828800"/>
            <a:ext cx="6270625" cy="504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7467600" y="64008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D353ED2-AC8B-46BB-8CFC-D37C0A875CCD}" type="slidenum">
              <a:rPr lang="zh-CN" altLang="en-US" smtClean="0"/>
              <a:t>40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76200"/>
            <a:ext cx="7772400" cy="457200"/>
          </a:xfrm>
        </p:spPr>
        <p:txBody>
          <a:bodyPr/>
          <a:lstStyle/>
          <a:p>
            <a:pPr algn="l"/>
            <a:r>
              <a:rPr lang="en-US" altLang="zh-CN" sz="2400" b="1">
                <a:solidFill>
                  <a:schemeClr val="bg2"/>
                </a:solidFill>
              </a:rPr>
              <a:t>Smoothing and Sharpening</a:t>
            </a:r>
            <a:endParaRPr lang="en-US" altLang="zh-CN" sz="2400" b="1">
              <a:solidFill>
                <a:schemeClr val="bg2"/>
              </a:solidFill>
              <a:latin typeface="Verdana" pitchFamily="34" charset="0"/>
              <a:ea typeface="华文新魏" pitchFamily="2" charset="-122"/>
            </a:endParaRPr>
          </a:p>
        </p:txBody>
      </p:sp>
      <p:sp>
        <p:nvSpPr>
          <p:cNvPr id="283651" name="Line 3"/>
          <p:cNvSpPr>
            <a:spLocks noChangeShapeType="1"/>
          </p:cNvSpPr>
          <p:nvPr/>
        </p:nvSpPr>
        <p:spPr bwMode="auto">
          <a:xfrm>
            <a:off x="192088" y="533400"/>
            <a:ext cx="8359775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83652" name="Rectangle 4"/>
          <p:cNvSpPr>
            <a:spLocks noChangeArrowheads="1"/>
          </p:cNvSpPr>
          <p:nvPr/>
        </p:nvSpPr>
        <p:spPr bwMode="auto">
          <a:xfrm>
            <a:off x="304800" y="685800"/>
            <a:ext cx="82296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20000"/>
              </a:spcBef>
              <a:buFont typeface="Wingdings" pitchFamily="2" charset="2"/>
              <a:buChar char="l"/>
            </a:pPr>
            <a:r>
              <a:rPr lang="en-US" altLang="zh-CN" sz="2400"/>
              <a:t> Color image smoothing</a:t>
            </a:r>
            <a:r>
              <a:rPr lang="en-US" altLang="zh-CN" sz="2600">
                <a:solidFill>
                  <a:srgbClr val="CC3300"/>
                </a:solidFill>
              </a:rPr>
              <a:t> 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r>
              <a:rPr lang="en-US" altLang="zh-CN" sz="2200">
                <a:latin typeface="Times New Roman" pitchFamily="18" charset="0"/>
                <a:cs typeface="Arial" charset="0"/>
              </a:rPr>
              <a:t> </a:t>
            </a:r>
            <a:r>
              <a:rPr lang="en-US" altLang="zh-CN" sz="2200" b="1">
                <a:latin typeface="Times New Roman" pitchFamily="18" charset="0"/>
                <a:cs typeface="Arial" charset="0"/>
              </a:rPr>
              <a:t>per-color-plane basis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endParaRPr lang="en-US" altLang="zh-CN" sz="2200" b="1">
              <a:latin typeface="Times New Roman" pitchFamily="18" charset="0"/>
              <a:cs typeface="Arial" charset="0"/>
            </a:endParaRP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endParaRPr lang="en-US" altLang="zh-CN" sz="2200" b="1">
              <a:latin typeface="Times New Roman" pitchFamily="18" charset="0"/>
              <a:cs typeface="Arial" charset="0"/>
            </a:endParaRP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endParaRPr lang="en-US" altLang="zh-CN" sz="2200" b="1">
              <a:latin typeface="Times New Roman" pitchFamily="18" charset="0"/>
              <a:cs typeface="Arial" charset="0"/>
            </a:endParaRP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r>
              <a:rPr lang="en-US" altLang="zh-CN" sz="2200" b="1">
                <a:latin typeface="Times New Roman" pitchFamily="18" charset="0"/>
                <a:cs typeface="Arial" charset="0"/>
              </a:rPr>
              <a:t> 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endParaRPr lang="en-US" altLang="zh-CN" sz="2200" b="1">
              <a:latin typeface="Times New Roman" pitchFamily="18" charset="0"/>
              <a:cs typeface="Arial" charset="0"/>
            </a:endParaRP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endParaRPr lang="en-US" altLang="zh-CN" sz="2200" b="1">
              <a:latin typeface="Times New Roman" pitchFamily="18" charset="0"/>
              <a:cs typeface="Arial" charset="0"/>
            </a:endParaRP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r>
              <a:rPr lang="en-US" altLang="zh-CN" sz="2200" b="1">
                <a:latin typeface="Times New Roman" pitchFamily="18" charset="0"/>
                <a:cs typeface="Arial" charset="0"/>
              </a:rPr>
              <a:t> intensity component basis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endParaRPr lang="en-US" altLang="zh-CN" sz="220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283653" name="Object 5"/>
          <p:cNvGraphicFramePr>
            <a:graphicFrameLocks noChangeAspect="1"/>
          </p:cNvGraphicFramePr>
          <p:nvPr/>
        </p:nvGraphicFramePr>
        <p:xfrm>
          <a:off x="1219200" y="2590800"/>
          <a:ext cx="27432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673" name="公式" r:id="rId3" imgW="2743200" imgH="850680" progId="Equation.3">
                  <p:embed/>
                </p:oleObj>
              </mc:Choice>
              <mc:Fallback>
                <p:oleObj name="公式" r:id="rId3" imgW="2743200" imgH="85068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590800"/>
                        <a:ext cx="2743200" cy="8509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654" name="Object 6"/>
          <p:cNvGraphicFramePr>
            <a:graphicFrameLocks noChangeAspect="1"/>
          </p:cNvGraphicFramePr>
          <p:nvPr/>
        </p:nvGraphicFramePr>
        <p:xfrm>
          <a:off x="4572000" y="1905000"/>
          <a:ext cx="3098800" cy="264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674" name="公式" r:id="rId5" imgW="3098520" imgH="2641320" progId="Equation.3">
                  <p:embed/>
                </p:oleObj>
              </mc:Choice>
              <mc:Fallback>
                <p:oleObj name="公式" r:id="rId5" imgW="3098520" imgH="264132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905000"/>
                        <a:ext cx="3098800" cy="26416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467600" y="64008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D353ED2-AC8B-46BB-8CFC-D37C0A875CCD}" type="slidenum">
              <a:rPr lang="zh-CN" altLang="en-US" smtClean="0"/>
              <a:t>41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76200"/>
            <a:ext cx="7772400" cy="457200"/>
          </a:xfrm>
        </p:spPr>
        <p:txBody>
          <a:bodyPr/>
          <a:lstStyle/>
          <a:p>
            <a:pPr algn="l"/>
            <a:r>
              <a:rPr lang="en-US" altLang="zh-CN" sz="2400" b="1">
                <a:solidFill>
                  <a:schemeClr val="bg2"/>
                </a:solidFill>
              </a:rPr>
              <a:t>Smoothing and Sharpening</a:t>
            </a:r>
            <a:endParaRPr lang="en-US" altLang="zh-CN" sz="2400" b="1">
              <a:solidFill>
                <a:schemeClr val="bg2"/>
              </a:solidFill>
              <a:latin typeface="Verdana" pitchFamily="34" charset="0"/>
              <a:ea typeface="华文新魏" pitchFamily="2" charset="-122"/>
            </a:endParaRPr>
          </a:p>
        </p:txBody>
      </p:sp>
      <p:sp>
        <p:nvSpPr>
          <p:cNvPr id="290819" name="Line 3"/>
          <p:cNvSpPr>
            <a:spLocks noChangeShapeType="1"/>
          </p:cNvSpPr>
          <p:nvPr/>
        </p:nvSpPr>
        <p:spPr bwMode="auto">
          <a:xfrm>
            <a:off x="192088" y="533400"/>
            <a:ext cx="8359775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90820" name="Rectangle 4"/>
          <p:cNvSpPr>
            <a:spLocks noChangeArrowheads="1"/>
          </p:cNvSpPr>
          <p:nvPr/>
        </p:nvSpPr>
        <p:spPr bwMode="auto">
          <a:xfrm>
            <a:off x="304800" y="685800"/>
            <a:ext cx="82296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20000"/>
              </a:spcBef>
              <a:buFont typeface="Wingdings" pitchFamily="2" charset="2"/>
              <a:buChar char="l"/>
            </a:pPr>
            <a:r>
              <a:rPr lang="en-US" altLang="zh-CN" sz="2400"/>
              <a:t> Color image smoothing</a:t>
            </a:r>
            <a:r>
              <a:rPr lang="en-US" altLang="zh-CN" sz="2600">
                <a:solidFill>
                  <a:srgbClr val="CC3300"/>
                </a:solidFill>
              </a:rPr>
              <a:t> 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endParaRPr lang="en-US" altLang="zh-CN" sz="2200">
              <a:latin typeface="Times New Roman" pitchFamily="18" charset="0"/>
              <a:cs typeface="Arial" charset="0"/>
            </a:endParaRPr>
          </a:p>
        </p:txBody>
      </p:sp>
      <p:pic>
        <p:nvPicPr>
          <p:cNvPr id="29082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295400"/>
            <a:ext cx="6270625" cy="501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7467600" y="64008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D353ED2-AC8B-46BB-8CFC-D37C0A875CCD}" type="slidenum">
              <a:rPr lang="zh-CN" altLang="en-US" smtClean="0"/>
              <a:t>42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76200"/>
            <a:ext cx="7772400" cy="457200"/>
          </a:xfrm>
        </p:spPr>
        <p:txBody>
          <a:bodyPr/>
          <a:lstStyle/>
          <a:p>
            <a:pPr algn="l"/>
            <a:r>
              <a:rPr lang="en-US" altLang="zh-CN" sz="2400" b="1">
                <a:solidFill>
                  <a:schemeClr val="bg2"/>
                </a:solidFill>
              </a:rPr>
              <a:t>Smoothing and Sharpening</a:t>
            </a:r>
            <a:endParaRPr lang="en-US" altLang="zh-CN" sz="2400" b="1">
              <a:solidFill>
                <a:schemeClr val="bg2"/>
              </a:solidFill>
              <a:latin typeface="Verdana" pitchFamily="34" charset="0"/>
              <a:ea typeface="华文新魏" pitchFamily="2" charset="-122"/>
            </a:endParaRPr>
          </a:p>
        </p:txBody>
      </p:sp>
      <p:sp>
        <p:nvSpPr>
          <p:cNvPr id="292867" name="Line 3"/>
          <p:cNvSpPr>
            <a:spLocks noChangeShapeType="1"/>
          </p:cNvSpPr>
          <p:nvPr/>
        </p:nvSpPr>
        <p:spPr bwMode="auto">
          <a:xfrm>
            <a:off x="192088" y="533400"/>
            <a:ext cx="8359775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92868" name="Rectangle 4"/>
          <p:cNvSpPr>
            <a:spLocks noChangeArrowheads="1"/>
          </p:cNvSpPr>
          <p:nvPr/>
        </p:nvSpPr>
        <p:spPr bwMode="auto">
          <a:xfrm>
            <a:off x="304800" y="685800"/>
            <a:ext cx="82296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20000"/>
              </a:spcBef>
              <a:buFont typeface="Wingdings" pitchFamily="2" charset="2"/>
              <a:buChar char="l"/>
            </a:pPr>
            <a:r>
              <a:rPr lang="en-US" altLang="zh-CN" sz="2400"/>
              <a:t> Color image smoothing</a:t>
            </a:r>
            <a:r>
              <a:rPr lang="en-US" altLang="zh-CN" sz="2600">
                <a:solidFill>
                  <a:srgbClr val="CC3300"/>
                </a:solidFill>
              </a:rPr>
              <a:t> 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endParaRPr lang="en-US" altLang="zh-CN" sz="2200">
              <a:latin typeface="Times New Roman" pitchFamily="18" charset="0"/>
              <a:cs typeface="Arial" charset="0"/>
            </a:endParaRPr>
          </a:p>
        </p:txBody>
      </p:sp>
      <p:pic>
        <p:nvPicPr>
          <p:cNvPr id="292870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905000"/>
            <a:ext cx="63246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7467600" y="64008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D353ED2-AC8B-46BB-8CFC-D37C0A875CCD}" type="slidenum">
              <a:rPr lang="zh-CN" altLang="en-US" smtClean="0"/>
              <a:t>43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76200"/>
            <a:ext cx="7772400" cy="457200"/>
          </a:xfrm>
        </p:spPr>
        <p:txBody>
          <a:bodyPr/>
          <a:lstStyle/>
          <a:p>
            <a:pPr algn="l"/>
            <a:r>
              <a:rPr lang="en-US" altLang="zh-CN" sz="2400" b="1">
                <a:solidFill>
                  <a:schemeClr val="bg2"/>
                </a:solidFill>
              </a:rPr>
              <a:t>Smoothing and Sharpening</a:t>
            </a:r>
            <a:endParaRPr lang="en-US" altLang="zh-CN" sz="2400" b="1">
              <a:solidFill>
                <a:schemeClr val="bg2"/>
              </a:solidFill>
              <a:latin typeface="Verdana" pitchFamily="34" charset="0"/>
              <a:ea typeface="华文新魏" pitchFamily="2" charset="-122"/>
            </a:endParaRPr>
          </a:p>
        </p:txBody>
      </p:sp>
      <p:sp>
        <p:nvSpPr>
          <p:cNvPr id="293891" name="Line 3"/>
          <p:cNvSpPr>
            <a:spLocks noChangeShapeType="1"/>
          </p:cNvSpPr>
          <p:nvPr/>
        </p:nvSpPr>
        <p:spPr bwMode="auto">
          <a:xfrm>
            <a:off x="192088" y="533400"/>
            <a:ext cx="8359775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93892" name="Rectangle 4"/>
          <p:cNvSpPr>
            <a:spLocks noChangeArrowheads="1"/>
          </p:cNvSpPr>
          <p:nvPr/>
        </p:nvSpPr>
        <p:spPr bwMode="auto">
          <a:xfrm>
            <a:off x="304800" y="685800"/>
            <a:ext cx="82296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20000"/>
              </a:spcBef>
              <a:buFont typeface="Wingdings" pitchFamily="2" charset="2"/>
              <a:buChar char="l"/>
            </a:pPr>
            <a:r>
              <a:rPr lang="en-US" altLang="zh-CN" sz="2400"/>
              <a:t> Color image smoothing</a:t>
            </a:r>
            <a:r>
              <a:rPr lang="en-US" altLang="zh-CN" sz="2600">
                <a:solidFill>
                  <a:srgbClr val="CC3300"/>
                </a:solidFill>
              </a:rPr>
              <a:t> 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endParaRPr lang="en-US" altLang="zh-CN" sz="2200">
              <a:latin typeface="Times New Roman" pitchFamily="18" charset="0"/>
              <a:cs typeface="Arial" charset="0"/>
            </a:endParaRPr>
          </a:p>
        </p:txBody>
      </p:sp>
      <p:pic>
        <p:nvPicPr>
          <p:cNvPr id="29389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905000"/>
            <a:ext cx="6294438" cy="298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7467600" y="64008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D353ED2-AC8B-46BB-8CFC-D37C0A875CCD}" type="slidenum">
              <a:rPr lang="zh-CN" altLang="en-US" smtClean="0"/>
              <a:t>44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76200"/>
            <a:ext cx="7772400" cy="457200"/>
          </a:xfrm>
        </p:spPr>
        <p:txBody>
          <a:bodyPr/>
          <a:lstStyle/>
          <a:p>
            <a:pPr algn="l"/>
            <a:r>
              <a:rPr lang="en-US" altLang="zh-CN" sz="2400" b="1">
                <a:solidFill>
                  <a:schemeClr val="bg2"/>
                </a:solidFill>
              </a:rPr>
              <a:t>Smoothing and Sharpening</a:t>
            </a:r>
            <a:endParaRPr lang="en-US" altLang="zh-CN" sz="2400" b="1">
              <a:solidFill>
                <a:schemeClr val="bg2"/>
              </a:solidFill>
              <a:latin typeface="Verdana" pitchFamily="34" charset="0"/>
              <a:ea typeface="华文新魏" pitchFamily="2" charset="-122"/>
            </a:endParaRPr>
          </a:p>
        </p:txBody>
      </p:sp>
      <p:sp>
        <p:nvSpPr>
          <p:cNvPr id="291843" name="Line 3"/>
          <p:cNvSpPr>
            <a:spLocks noChangeShapeType="1"/>
          </p:cNvSpPr>
          <p:nvPr/>
        </p:nvSpPr>
        <p:spPr bwMode="auto">
          <a:xfrm>
            <a:off x="192088" y="533400"/>
            <a:ext cx="8359775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91844" name="Rectangle 4"/>
          <p:cNvSpPr>
            <a:spLocks noChangeArrowheads="1"/>
          </p:cNvSpPr>
          <p:nvPr/>
        </p:nvSpPr>
        <p:spPr bwMode="auto">
          <a:xfrm>
            <a:off x="304800" y="685800"/>
            <a:ext cx="82296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20000"/>
              </a:spcBef>
              <a:buFont typeface="Wingdings" pitchFamily="2" charset="2"/>
              <a:buChar char="l"/>
            </a:pPr>
            <a:r>
              <a:rPr lang="en-US" altLang="zh-CN" sz="2400"/>
              <a:t> Color image sharpening</a:t>
            </a:r>
            <a:r>
              <a:rPr lang="en-US" altLang="zh-CN" sz="2600">
                <a:solidFill>
                  <a:srgbClr val="CC3300"/>
                </a:solidFill>
              </a:rPr>
              <a:t> 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r>
              <a:rPr lang="en-US" altLang="zh-CN" sz="2200">
                <a:latin typeface="Times New Roman" pitchFamily="18" charset="0"/>
                <a:cs typeface="Arial" charset="0"/>
              </a:rPr>
              <a:t> </a:t>
            </a:r>
            <a:r>
              <a:rPr lang="en-US" altLang="zh-CN" sz="2200" b="1">
                <a:latin typeface="Times New Roman" pitchFamily="18" charset="0"/>
                <a:cs typeface="Arial" charset="0"/>
              </a:rPr>
              <a:t>Laplacian of color vector: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endParaRPr lang="en-US" altLang="zh-CN" sz="2200" b="1">
              <a:latin typeface="Times New Roman" pitchFamily="18" charset="0"/>
              <a:cs typeface="Arial" charset="0"/>
            </a:endParaRP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endParaRPr lang="en-US" altLang="zh-CN" sz="2200" b="1">
              <a:latin typeface="Times New Roman" pitchFamily="18" charset="0"/>
              <a:cs typeface="Arial" charset="0"/>
            </a:endParaRP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endParaRPr lang="en-US" altLang="zh-CN" sz="220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291845" name="Object 5"/>
          <p:cNvGraphicFramePr>
            <a:graphicFrameLocks noChangeAspect="1"/>
          </p:cNvGraphicFramePr>
          <p:nvPr/>
        </p:nvGraphicFramePr>
        <p:xfrm>
          <a:off x="2514600" y="1828800"/>
          <a:ext cx="3238500" cy="139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854" name="公式" r:id="rId3" imgW="3238200" imgH="1396800" progId="Equation.3">
                  <p:embed/>
                </p:oleObj>
              </mc:Choice>
              <mc:Fallback>
                <p:oleObj name="公式" r:id="rId3" imgW="3238200" imgH="13968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1828800"/>
                        <a:ext cx="3238500" cy="13970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184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71600" y="3505200"/>
            <a:ext cx="6316663" cy="284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7467600" y="64008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D353ED2-AC8B-46BB-8CFC-D37C0A875CCD}" type="slidenum">
              <a:rPr lang="zh-CN" altLang="en-US" smtClean="0"/>
              <a:t>45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76200"/>
            <a:ext cx="7772400" cy="457200"/>
          </a:xfrm>
        </p:spPr>
        <p:txBody>
          <a:bodyPr/>
          <a:lstStyle/>
          <a:p>
            <a:pPr algn="l"/>
            <a:r>
              <a:rPr lang="en-US" altLang="zh-CN" sz="2400" b="1">
                <a:solidFill>
                  <a:schemeClr val="bg2"/>
                </a:solidFill>
              </a:rPr>
              <a:t>Color Segmentation</a:t>
            </a:r>
            <a:endParaRPr lang="en-US" altLang="zh-CN" sz="2400" b="1">
              <a:solidFill>
                <a:schemeClr val="bg2"/>
              </a:solidFill>
              <a:latin typeface="Verdana" pitchFamily="34" charset="0"/>
              <a:ea typeface="华文新魏" pitchFamily="2" charset="-122"/>
            </a:endParaRPr>
          </a:p>
        </p:txBody>
      </p:sp>
      <p:sp>
        <p:nvSpPr>
          <p:cNvPr id="295939" name="Line 3"/>
          <p:cNvSpPr>
            <a:spLocks noChangeShapeType="1"/>
          </p:cNvSpPr>
          <p:nvPr/>
        </p:nvSpPr>
        <p:spPr bwMode="auto">
          <a:xfrm>
            <a:off x="192088" y="533400"/>
            <a:ext cx="8359775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95940" name="Rectangle 4"/>
          <p:cNvSpPr>
            <a:spLocks noChangeArrowheads="1"/>
          </p:cNvSpPr>
          <p:nvPr/>
        </p:nvSpPr>
        <p:spPr bwMode="auto">
          <a:xfrm>
            <a:off x="304800" y="685800"/>
            <a:ext cx="82296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20000"/>
              </a:spcBef>
              <a:buFont typeface="Wingdings" pitchFamily="2" charset="2"/>
              <a:buChar char="l"/>
            </a:pPr>
            <a:r>
              <a:rPr lang="en-US" altLang="zh-CN" sz="2400"/>
              <a:t> Segmentation in HIS color space</a:t>
            </a:r>
            <a:r>
              <a:rPr lang="en-US" altLang="zh-CN" sz="2600">
                <a:solidFill>
                  <a:srgbClr val="CC3300"/>
                </a:solidFill>
              </a:rPr>
              <a:t> 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r>
              <a:rPr lang="en-US" altLang="zh-CN" sz="2200" b="1" i="1">
                <a:solidFill>
                  <a:srgbClr val="CC3300"/>
                </a:solidFill>
                <a:latin typeface="Times New Roman" pitchFamily="18" charset="0"/>
                <a:cs typeface="Arial" charset="0"/>
              </a:rPr>
              <a:t>Color is conveniently represented in the hue image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r>
              <a:rPr lang="en-US" altLang="zh-CN" sz="2200">
                <a:latin typeface="Times New Roman" pitchFamily="18" charset="0"/>
                <a:cs typeface="Arial" charset="0"/>
              </a:rPr>
              <a:t> </a:t>
            </a:r>
            <a:r>
              <a:rPr lang="en-US" altLang="zh-CN" sz="2200" b="1">
                <a:latin typeface="Times New Roman" pitchFamily="18" charset="0"/>
                <a:cs typeface="Arial" charset="0"/>
              </a:rPr>
              <a:t>saturation is used as a masking image in order to isolate further regions of interest in the hue image;</a:t>
            </a:r>
          </a:p>
          <a:p>
            <a:pPr lvl="1" algn="ctr">
              <a:spcBef>
                <a:spcPct val="30000"/>
              </a:spcBef>
              <a:spcAft>
                <a:spcPct val="30000"/>
              </a:spcAft>
            </a:pPr>
            <a:r>
              <a:rPr lang="en-US" altLang="zh-CN" sz="2200" b="1" i="1">
                <a:solidFill>
                  <a:srgbClr val="660066"/>
                </a:solidFill>
                <a:latin typeface="Times New Roman" pitchFamily="18" charset="0"/>
                <a:cs typeface="Arial" charset="0"/>
              </a:rPr>
              <a:t>Why? Any physical meaning?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endParaRPr lang="en-US" altLang="zh-CN" sz="2200" b="1" i="1">
              <a:solidFill>
                <a:srgbClr val="660066"/>
              </a:solidFill>
              <a:latin typeface="Times New Roman" pitchFamily="18" charset="0"/>
              <a:cs typeface="Arial" charset="0"/>
            </a:endParaRP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r>
              <a:rPr lang="en-US" altLang="zh-CN" sz="2200" b="1">
                <a:latin typeface="Times New Roman" pitchFamily="18" charset="0"/>
                <a:cs typeface="Arial" charset="0"/>
              </a:rPr>
              <a:t> intensity image is used less frequently for segmentation of color images because it carries no color information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endParaRPr lang="en-US" altLang="zh-CN" sz="2200" b="1">
              <a:latin typeface="Times New Roman" pitchFamily="18" charset="0"/>
              <a:cs typeface="Arial" charset="0"/>
            </a:endParaRP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endParaRPr lang="en-US" altLang="zh-CN" sz="2200" b="1">
              <a:latin typeface="Times New Roman" pitchFamily="18" charset="0"/>
              <a:cs typeface="Arial" charset="0"/>
            </a:endParaRP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endParaRPr lang="en-US" altLang="zh-CN" sz="2200">
              <a:latin typeface="Times New Roman" pitchFamily="18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67600" y="64008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D353ED2-AC8B-46BB-8CFC-D37C0A875CCD}" type="slidenum">
              <a:rPr lang="zh-CN" altLang="en-US" smtClean="0"/>
              <a:t>46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76200"/>
            <a:ext cx="7772400" cy="457200"/>
          </a:xfrm>
        </p:spPr>
        <p:txBody>
          <a:bodyPr/>
          <a:lstStyle/>
          <a:p>
            <a:pPr algn="l"/>
            <a:r>
              <a:rPr lang="en-US" altLang="zh-CN" sz="2400" b="1">
                <a:solidFill>
                  <a:schemeClr val="bg2"/>
                </a:solidFill>
              </a:rPr>
              <a:t>Color Segmentation</a:t>
            </a:r>
            <a:endParaRPr lang="en-US" altLang="zh-CN" sz="2400" b="1">
              <a:solidFill>
                <a:schemeClr val="bg2"/>
              </a:solidFill>
              <a:latin typeface="Verdana" pitchFamily="34" charset="0"/>
              <a:ea typeface="华文新魏" pitchFamily="2" charset="-122"/>
            </a:endParaRPr>
          </a:p>
        </p:txBody>
      </p:sp>
      <p:sp>
        <p:nvSpPr>
          <p:cNvPr id="296963" name="Line 3"/>
          <p:cNvSpPr>
            <a:spLocks noChangeShapeType="1"/>
          </p:cNvSpPr>
          <p:nvPr/>
        </p:nvSpPr>
        <p:spPr bwMode="auto">
          <a:xfrm>
            <a:off x="192088" y="533400"/>
            <a:ext cx="8359775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96964" name="Rectangle 4"/>
          <p:cNvSpPr>
            <a:spLocks noChangeArrowheads="1"/>
          </p:cNvSpPr>
          <p:nvPr/>
        </p:nvSpPr>
        <p:spPr bwMode="auto">
          <a:xfrm>
            <a:off x="304800" y="685800"/>
            <a:ext cx="82296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lang="en-US" altLang="zh-CN" sz="2600" b="1">
              <a:cs typeface="Arial" charset="0"/>
            </a:endParaRP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endParaRPr lang="en-US" altLang="zh-CN" sz="220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296965" name="Object 5"/>
          <p:cNvGraphicFramePr>
            <a:graphicFrameLocks noChangeAspect="1"/>
          </p:cNvGraphicFramePr>
          <p:nvPr/>
        </p:nvGraphicFramePr>
        <p:xfrm>
          <a:off x="0" y="1066800"/>
          <a:ext cx="4379913" cy="329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83" name="Photo Editor 照片" r:id="rId3" imgW="4866667" imgH="3666667" progId="">
                  <p:embed/>
                </p:oleObj>
              </mc:Choice>
              <mc:Fallback>
                <p:oleObj name="Photo Editor 照片" r:id="rId3" imgW="4866667" imgH="3666667" progId="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066800"/>
                        <a:ext cx="4379913" cy="329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6966" name="Object 6"/>
          <p:cNvGraphicFramePr>
            <a:graphicFrameLocks noChangeAspect="1"/>
          </p:cNvGraphicFramePr>
          <p:nvPr/>
        </p:nvGraphicFramePr>
        <p:xfrm>
          <a:off x="4495800" y="1069975"/>
          <a:ext cx="4379913" cy="327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84" name="Photo Editor 照片" r:id="rId5" imgW="4866667" imgH="3638095" progId="">
                  <p:embed/>
                </p:oleObj>
              </mc:Choice>
              <mc:Fallback>
                <p:oleObj name="Photo Editor 照片" r:id="rId5" imgW="4866667" imgH="3638095" progId="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1069975"/>
                        <a:ext cx="4379913" cy="327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467600" y="64008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D353ED2-AC8B-46BB-8CFC-D37C0A875CCD}" type="slidenum">
              <a:rPr lang="zh-CN" altLang="en-US" smtClean="0"/>
              <a:t>47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76200"/>
            <a:ext cx="7772400" cy="457200"/>
          </a:xfrm>
        </p:spPr>
        <p:txBody>
          <a:bodyPr/>
          <a:lstStyle/>
          <a:p>
            <a:pPr algn="l"/>
            <a:r>
              <a:rPr lang="en-US" altLang="zh-CN" sz="2400" b="1">
                <a:solidFill>
                  <a:schemeClr val="bg2"/>
                </a:solidFill>
              </a:rPr>
              <a:t>Color Segmentation</a:t>
            </a:r>
            <a:endParaRPr lang="en-US" altLang="zh-CN" sz="2400" b="1">
              <a:solidFill>
                <a:schemeClr val="bg2"/>
              </a:solidFill>
              <a:latin typeface="Verdana" pitchFamily="34" charset="0"/>
              <a:ea typeface="华文新魏" pitchFamily="2" charset="-122"/>
            </a:endParaRPr>
          </a:p>
        </p:txBody>
      </p:sp>
      <p:sp>
        <p:nvSpPr>
          <p:cNvPr id="297987" name="Line 3"/>
          <p:cNvSpPr>
            <a:spLocks noChangeShapeType="1"/>
          </p:cNvSpPr>
          <p:nvPr/>
        </p:nvSpPr>
        <p:spPr bwMode="auto">
          <a:xfrm>
            <a:off x="192088" y="533400"/>
            <a:ext cx="8359775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97988" name="Rectangle 4"/>
          <p:cNvSpPr>
            <a:spLocks noChangeArrowheads="1"/>
          </p:cNvSpPr>
          <p:nvPr/>
        </p:nvSpPr>
        <p:spPr bwMode="auto">
          <a:xfrm>
            <a:off x="304800" y="685800"/>
            <a:ext cx="82296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20000"/>
              </a:spcBef>
              <a:buFont typeface="Wingdings" pitchFamily="2" charset="2"/>
              <a:buChar char="l"/>
            </a:pPr>
            <a:r>
              <a:rPr lang="en-US" altLang="zh-CN" sz="2400"/>
              <a:t> Segmentation in RGB vector space</a:t>
            </a:r>
            <a:r>
              <a:rPr lang="en-US" altLang="zh-CN" sz="2600">
                <a:solidFill>
                  <a:srgbClr val="CC3300"/>
                </a:solidFill>
              </a:rPr>
              <a:t> </a:t>
            </a:r>
            <a:endParaRPr lang="en-US" altLang="zh-CN" sz="2600" b="1" i="1">
              <a:solidFill>
                <a:srgbClr val="CC3300"/>
              </a:solidFill>
              <a:cs typeface="Arial" charset="0"/>
            </a:endParaRP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r>
              <a:rPr lang="en-US" altLang="zh-CN" sz="2200">
                <a:latin typeface="Times New Roman" pitchFamily="18" charset="0"/>
                <a:cs typeface="Arial" charset="0"/>
              </a:rPr>
              <a:t> </a:t>
            </a:r>
            <a:r>
              <a:rPr lang="en-US" altLang="zh-CN" sz="2200" b="1">
                <a:latin typeface="Times New Roman" pitchFamily="18" charset="0"/>
                <a:cs typeface="Arial" charset="0"/>
              </a:rPr>
              <a:t>Pixel similarity defined in RGB space: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endParaRPr lang="en-US" altLang="zh-CN" sz="2200" b="1">
              <a:latin typeface="Times New Roman" pitchFamily="18" charset="0"/>
              <a:cs typeface="Arial" charset="0"/>
            </a:endParaRP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endParaRPr lang="en-US" altLang="zh-CN" sz="2200" b="1" i="1">
              <a:solidFill>
                <a:srgbClr val="660066"/>
              </a:solidFill>
              <a:latin typeface="Times New Roman" pitchFamily="18" charset="0"/>
              <a:cs typeface="Arial" charset="0"/>
            </a:endParaRP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endParaRPr lang="en-US" altLang="zh-CN" sz="2200" b="1" i="1">
              <a:solidFill>
                <a:srgbClr val="660066"/>
              </a:solidFill>
              <a:latin typeface="Times New Roman" pitchFamily="18" charset="0"/>
              <a:cs typeface="Arial" charset="0"/>
            </a:endParaRP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endParaRPr lang="en-US" altLang="zh-CN" sz="2200" b="1" i="1">
              <a:solidFill>
                <a:srgbClr val="660066"/>
              </a:solidFill>
              <a:latin typeface="Times New Roman" pitchFamily="18" charset="0"/>
              <a:cs typeface="Arial" charset="0"/>
            </a:endParaRP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endParaRPr lang="en-US" altLang="zh-CN" sz="2200" b="1">
              <a:latin typeface="Times New Roman" pitchFamily="18" charset="0"/>
              <a:cs typeface="Arial" charset="0"/>
            </a:endParaRP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endParaRPr lang="en-US" altLang="zh-CN" sz="2200" b="1">
              <a:latin typeface="Times New Roman" pitchFamily="18" charset="0"/>
              <a:cs typeface="Arial" charset="0"/>
            </a:endParaRP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endParaRPr lang="en-US" altLang="zh-CN" sz="220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297989" name="Object 5"/>
          <p:cNvGraphicFramePr>
            <a:graphicFrameLocks noChangeAspect="1"/>
          </p:cNvGraphicFramePr>
          <p:nvPr/>
        </p:nvGraphicFramePr>
        <p:xfrm>
          <a:off x="977900" y="2019300"/>
          <a:ext cx="63119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998" name="公式" r:id="rId3" imgW="6311880" imgH="1015920" progId="Equation.3">
                  <p:embed/>
                </p:oleObj>
              </mc:Choice>
              <mc:Fallback>
                <p:oleObj name="公式" r:id="rId3" imgW="6311880" imgH="101592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7900" y="2019300"/>
                        <a:ext cx="6311900" cy="10160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799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95400" y="3962400"/>
            <a:ext cx="6384925" cy="181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7467600" y="64008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D353ED2-AC8B-46BB-8CFC-D37C0A875CCD}" type="slidenum">
              <a:rPr lang="zh-CN" altLang="en-US" smtClean="0"/>
              <a:t>48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76200"/>
            <a:ext cx="7772400" cy="457200"/>
          </a:xfrm>
        </p:spPr>
        <p:txBody>
          <a:bodyPr/>
          <a:lstStyle/>
          <a:p>
            <a:pPr algn="l"/>
            <a:r>
              <a:rPr lang="en-US" altLang="zh-CN" sz="2400" b="1">
                <a:solidFill>
                  <a:schemeClr val="bg2"/>
                </a:solidFill>
              </a:rPr>
              <a:t>Color Segmentation</a:t>
            </a:r>
            <a:endParaRPr lang="en-US" altLang="zh-CN" sz="2400" b="1">
              <a:solidFill>
                <a:schemeClr val="bg2"/>
              </a:solidFill>
              <a:latin typeface="Verdana" pitchFamily="34" charset="0"/>
              <a:ea typeface="华文新魏" pitchFamily="2" charset="-122"/>
            </a:endParaRPr>
          </a:p>
        </p:txBody>
      </p:sp>
      <p:sp>
        <p:nvSpPr>
          <p:cNvPr id="299011" name="Line 3"/>
          <p:cNvSpPr>
            <a:spLocks noChangeShapeType="1"/>
          </p:cNvSpPr>
          <p:nvPr/>
        </p:nvSpPr>
        <p:spPr bwMode="auto">
          <a:xfrm>
            <a:off x="192088" y="533400"/>
            <a:ext cx="8359775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99012" name="Rectangle 4"/>
          <p:cNvSpPr>
            <a:spLocks noChangeArrowheads="1"/>
          </p:cNvSpPr>
          <p:nvPr/>
        </p:nvSpPr>
        <p:spPr bwMode="auto">
          <a:xfrm>
            <a:off x="304800" y="685800"/>
            <a:ext cx="82296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20000"/>
              </a:spcBef>
              <a:buFont typeface="Wingdings" pitchFamily="2" charset="2"/>
              <a:buChar char="l"/>
            </a:pPr>
            <a:r>
              <a:rPr lang="en-US" altLang="zh-CN" sz="2400"/>
              <a:t> Segmentation in RGB vector space</a:t>
            </a:r>
            <a:r>
              <a:rPr lang="en-US" altLang="zh-CN" sz="2600">
                <a:solidFill>
                  <a:srgbClr val="CC3300"/>
                </a:solidFill>
              </a:rPr>
              <a:t> </a:t>
            </a:r>
            <a:endParaRPr lang="en-US" altLang="zh-CN" sz="2600" b="1" i="1">
              <a:solidFill>
                <a:srgbClr val="CC3300"/>
              </a:solidFill>
              <a:cs typeface="Arial" charset="0"/>
            </a:endParaRP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endParaRPr lang="en-US" altLang="zh-CN" sz="2200" b="1">
              <a:latin typeface="Times New Roman" pitchFamily="18" charset="0"/>
              <a:cs typeface="Arial" charset="0"/>
            </a:endParaRP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endParaRPr lang="en-US" altLang="zh-CN" sz="2200" b="1" i="1">
              <a:solidFill>
                <a:srgbClr val="660066"/>
              </a:solidFill>
              <a:latin typeface="Times New Roman" pitchFamily="18" charset="0"/>
              <a:cs typeface="Arial" charset="0"/>
            </a:endParaRP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endParaRPr lang="en-US" altLang="zh-CN" sz="2200" b="1" i="1">
              <a:solidFill>
                <a:srgbClr val="660066"/>
              </a:solidFill>
              <a:latin typeface="Times New Roman" pitchFamily="18" charset="0"/>
              <a:cs typeface="Arial" charset="0"/>
            </a:endParaRP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endParaRPr lang="en-US" altLang="zh-CN" sz="2200" b="1" i="1">
              <a:solidFill>
                <a:srgbClr val="660066"/>
              </a:solidFill>
              <a:latin typeface="Times New Roman" pitchFamily="18" charset="0"/>
              <a:cs typeface="Arial" charset="0"/>
            </a:endParaRP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endParaRPr lang="en-US" altLang="zh-CN" sz="2200" b="1">
              <a:latin typeface="Times New Roman" pitchFamily="18" charset="0"/>
              <a:cs typeface="Arial" charset="0"/>
            </a:endParaRPr>
          </a:p>
          <a:p>
            <a:pPr lvl="1">
              <a:spcBef>
                <a:spcPct val="30000"/>
              </a:spcBef>
              <a:spcAft>
                <a:spcPct val="30000"/>
              </a:spcAft>
              <a:buFontTx/>
              <a:buChar char="–"/>
            </a:pPr>
            <a:endParaRPr lang="en-US" altLang="zh-CN" sz="2200" b="1">
              <a:latin typeface="Times New Roman" pitchFamily="18" charset="0"/>
              <a:cs typeface="Arial" charset="0"/>
            </a:endParaRP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endParaRPr lang="en-US" altLang="zh-CN" sz="2200">
              <a:latin typeface="Times New Roman" pitchFamily="18" charset="0"/>
              <a:cs typeface="Arial" charset="0"/>
            </a:endParaRPr>
          </a:p>
        </p:txBody>
      </p:sp>
      <p:pic>
        <p:nvPicPr>
          <p:cNvPr id="299015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295400"/>
            <a:ext cx="5200650" cy="523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7467600" y="64008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D353ED2-AC8B-46BB-8CFC-D37C0A875CCD}" type="slidenum">
              <a:rPr lang="zh-CN" altLang="en-US" smtClean="0"/>
              <a:t>49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76200"/>
            <a:ext cx="7772400" cy="457200"/>
          </a:xfrm>
        </p:spPr>
        <p:txBody>
          <a:bodyPr/>
          <a:lstStyle/>
          <a:p>
            <a:pPr algn="l"/>
            <a:r>
              <a:rPr lang="en-US" altLang="zh-CN" sz="2400" b="1">
                <a:solidFill>
                  <a:schemeClr val="bg2"/>
                </a:solidFill>
              </a:rPr>
              <a:t>Color Fundamentals</a:t>
            </a:r>
            <a:r>
              <a:rPr lang="en-US" altLang="zh-CN" sz="2400" b="1">
                <a:solidFill>
                  <a:schemeClr val="bg2"/>
                </a:solidFill>
                <a:latin typeface="Verdana" pitchFamily="34" charset="0"/>
                <a:ea typeface="华文新魏" pitchFamily="2" charset="-122"/>
              </a:rPr>
              <a:t> 	</a:t>
            </a:r>
          </a:p>
        </p:txBody>
      </p:sp>
      <p:sp>
        <p:nvSpPr>
          <p:cNvPr id="249859" name="Line 3"/>
          <p:cNvSpPr>
            <a:spLocks noChangeShapeType="1"/>
          </p:cNvSpPr>
          <p:nvPr/>
        </p:nvSpPr>
        <p:spPr bwMode="auto">
          <a:xfrm>
            <a:off x="192088" y="533400"/>
            <a:ext cx="8359775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49860" name="Rectangle 4"/>
          <p:cNvSpPr>
            <a:spLocks noChangeArrowheads="1"/>
          </p:cNvSpPr>
          <p:nvPr/>
        </p:nvSpPr>
        <p:spPr bwMode="auto">
          <a:xfrm>
            <a:off x="304800" y="685800"/>
            <a:ext cx="82296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20000"/>
              </a:spcBef>
              <a:buFont typeface="Wingdings" pitchFamily="2" charset="2"/>
              <a:buChar char="l"/>
            </a:pPr>
            <a:r>
              <a:rPr lang="en-US" altLang="zh-CN" sz="2400"/>
              <a:t> The nature of light and colors</a:t>
            </a:r>
            <a:endParaRPr lang="en-US" altLang="zh-CN" sz="2400" b="1" u="sng">
              <a:solidFill>
                <a:schemeClr val="hlink"/>
              </a:solidFill>
            </a:endParaRPr>
          </a:p>
          <a:p>
            <a:pPr lvl="1">
              <a:spcBef>
                <a:spcPct val="20000"/>
              </a:spcBef>
              <a:buFontTx/>
              <a:buChar char="–"/>
            </a:pPr>
            <a:r>
              <a:rPr lang="en-US" altLang="zh-CN" sz="2200">
                <a:latin typeface="Times New Roman" pitchFamily="18" charset="0"/>
                <a:cs typeface="Arial" charset="0"/>
              </a:rPr>
              <a:t> </a:t>
            </a:r>
            <a:r>
              <a:rPr lang="en-US" altLang="zh-CN" sz="2200" b="1">
                <a:latin typeface="Times New Roman" pitchFamily="18" charset="0"/>
                <a:cs typeface="Arial" charset="0"/>
              </a:rPr>
              <a:t>Light: from  violet to red</a:t>
            </a:r>
            <a:endParaRPr lang="en-US" altLang="zh-CN" sz="2400" i="1">
              <a:solidFill>
                <a:srgbClr val="CC3300"/>
              </a:solidFill>
              <a:latin typeface="Times New Roman" pitchFamily="18" charset="0"/>
              <a:cs typeface="Arial" charset="0"/>
            </a:endParaRPr>
          </a:p>
          <a:p>
            <a:pPr lvl="1">
              <a:spcBef>
                <a:spcPct val="20000"/>
              </a:spcBef>
              <a:buFontTx/>
              <a:buChar char="–"/>
            </a:pPr>
            <a:r>
              <a:rPr lang="en-US" altLang="zh-CN" sz="2200">
                <a:latin typeface="Times New Roman" pitchFamily="18" charset="0"/>
                <a:cs typeface="Arial" charset="0"/>
              </a:rPr>
              <a:t> </a:t>
            </a:r>
            <a:r>
              <a:rPr lang="en-US" altLang="zh-CN" sz="2200" b="1">
                <a:latin typeface="Times New Roman" pitchFamily="18" charset="0"/>
                <a:cs typeface="Arial" charset="0"/>
              </a:rPr>
              <a:t>Color spectrum – </a:t>
            </a:r>
            <a:r>
              <a:rPr lang="en-US" altLang="zh-CN" sz="2200" i="1">
                <a:latin typeface="Times New Roman" pitchFamily="18" charset="0"/>
                <a:cs typeface="Arial" charset="0"/>
              </a:rPr>
              <a:t>violet, blue, green, yellow, red</a:t>
            </a:r>
          </a:p>
          <a:p>
            <a:pPr lvl="1">
              <a:spcBef>
                <a:spcPct val="20000"/>
              </a:spcBef>
              <a:buFontTx/>
              <a:buChar char="–"/>
            </a:pPr>
            <a:endParaRPr lang="en-US" altLang="zh-CN" sz="2200" b="1">
              <a:latin typeface="Times New Roman" pitchFamily="18" charset="0"/>
              <a:cs typeface="Arial" charset="0"/>
            </a:endParaRPr>
          </a:p>
          <a:p>
            <a:pPr lvl="1">
              <a:spcBef>
                <a:spcPct val="10000"/>
              </a:spcBef>
              <a:spcAft>
                <a:spcPct val="10000"/>
              </a:spcAft>
            </a:pPr>
            <a:r>
              <a:rPr lang="en-US" altLang="zh-CN" sz="2200" i="1">
                <a:latin typeface="Times New Roman" pitchFamily="18" charset="0"/>
                <a:cs typeface="Arial" charset="0"/>
              </a:rPr>
              <a:t> </a:t>
            </a:r>
            <a:endParaRPr lang="en-US" altLang="zh-CN" sz="2200" b="1">
              <a:latin typeface="Times New Roman" pitchFamily="18" charset="0"/>
              <a:cs typeface="Arial" charset="0"/>
            </a:endParaRPr>
          </a:p>
          <a:p>
            <a:pPr lvl="1">
              <a:spcBef>
                <a:spcPct val="20000"/>
              </a:spcBef>
              <a:buFontTx/>
              <a:buChar char="–"/>
            </a:pPr>
            <a:endParaRPr lang="en-US" altLang="zh-CN" sz="2200" b="1">
              <a:latin typeface="Times New Roman" pitchFamily="18" charset="0"/>
              <a:cs typeface="Arial" charset="0"/>
            </a:endParaRPr>
          </a:p>
          <a:p>
            <a:pPr lvl="1">
              <a:spcBef>
                <a:spcPct val="20000"/>
              </a:spcBef>
            </a:pPr>
            <a:endParaRPr lang="en-US" altLang="zh-CN" sz="2400" b="1" i="1">
              <a:solidFill>
                <a:srgbClr val="CC3300"/>
              </a:solidFill>
              <a:latin typeface="Times New Roman" pitchFamily="18" charset="0"/>
              <a:cs typeface="Arial" charset="0"/>
            </a:endParaRPr>
          </a:p>
          <a:p>
            <a:pPr>
              <a:spcBef>
                <a:spcPct val="50000"/>
              </a:spcBef>
            </a:pPr>
            <a:endParaRPr lang="en-US" altLang="zh-CN" sz="2900" i="1">
              <a:cs typeface="Arial" charset="0"/>
            </a:endParaRPr>
          </a:p>
        </p:txBody>
      </p:sp>
      <p:pic>
        <p:nvPicPr>
          <p:cNvPr id="24986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2057400"/>
            <a:ext cx="5037138" cy="204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986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4343400"/>
            <a:ext cx="5556250" cy="193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7467600" y="64008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D353ED2-AC8B-46BB-8CFC-D37C0A875CCD}" type="slidenum">
              <a:rPr lang="zh-CN" altLang="en-US" smtClean="0"/>
              <a:t>5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EBB3F8-AC69-46BF-84C6-194DA2578B6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50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358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zh-CN" smtClean="0"/>
              <a:t>Summary</a:t>
            </a:r>
            <a:endParaRPr lang="en-US" altLang="zh-CN" smtClean="0"/>
          </a:p>
        </p:txBody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this lecture, we have learned</a:t>
            </a:r>
          </a:p>
          <a:p>
            <a:pPr marL="914400" lvl="1" indent="-514350"/>
            <a:r>
              <a:rPr lang="en-US" altLang="zh-CN" dirty="0" smtClean="0"/>
              <a:t>Color </a:t>
            </a:r>
            <a:r>
              <a:rPr lang="en-US" altLang="zh-CN" dirty="0" smtClean="0"/>
              <a:t>Fundamentals</a:t>
            </a:r>
          </a:p>
          <a:p>
            <a:pPr marL="914400" lvl="1" indent="-514350"/>
            <a:r>
              <a:rPr lang="en-US" altLang="zh-CN" dirty="0" smtClean="0"/>
              <a:t>Color Models</a:t>
            </a:r>
          </a:p>
          <a:p>
            <a:pPr marL="914400" lvl="1" indent="-514350"/>
            <a:r>
              <a:rPr lang="en-US" altLang="zh-CN" dirty="0" err="1" smtClean="0"/>
              <a:t>Pseudocolor</a:t>
            </a:r>
            <a:r>
              <a:rPr lang="en-US" altLang="zh-CN" dirty="0" smtClean="0"/>
              <a:t> Image Processing</a:t>
            </a:r>
          </a:p>
          <a:p>
            <a:pPr marL="914400" lvl="1" indent="-514350"/>
            <a:r>
              <a:rPr lang="en-US" altLang="zh-CN" dirty="0" smtClean="0"/>
              <a:t>Color Transformations</a:t>
            </a:r>
          </a:p>
          <a:p>
            <a:pPr marL="914400" lvl="1" indent="-514350"/>
            <a:r>
              <a:rPr lang="en-US" altLang="zh-CN" dirty="0" smtClean="0"/>
              <a:t>Smoothing and Sharpening</a:t>
            </a:r>
          </a:p>
          <a:p>
            <a:pPr marL="914400" lvl="1" indent="-514350"/>
            <a:r>
              <a:rPr lang="en-US" altLang="zh-CN" dirty="0" smtClean="0"/>
              <a:t>Color Segmentation</a:t>
            </a: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7042150" y="635635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0" hangingPunct="0">
              <a:defRPr/>
            </a:pPr>
            <a:fld id="{0A85F380-B041-4A3C-AF47-64B634CD9745}" type="slidenum">
              <a:rPr lang="en-US" altLang="zh-CN" sz="1400" b="1">
                <a:solidFill>
                  <a:srgbClr val="000000"/>
                </a:solidFill>
                <a:latin typeface="Times New Roman" pitchFamily="18" charset="0"/>
                <a:ea typeface="宋体"/>
              </a:rPr>
              <a:pPr algn="r" eaLnBrk="0" hangingPunct="0">
                <a:defRPr/>
              </a:pPr>
              <a:t>50</a:t>
            </a:fld>
            <a:endParaRPr lang="en-US" altLang="zh-CN" sz="1400" b="1" dirty="0">
              <a:solidFill>
                <a:srgbClr val="000000"/>
              </a:solidFill>
              <a:latin typeface="Times New Roman" pitchFamily="18" charset="0"/>
              <a:ea typeface="宋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76200"/>
            <a:ext cx="7772400" cy="457200"/>
          </a:xfrm>
        </p:spPr>
        <p:txBody>
          <a:bodyPr/>
          <a:lstStyle/>
          <a:p>
            <a:pPr algn="l"/>
            <a:r>
              <a:rPr lang="en-US" altLang="zh-CN" sz="2400" b="1">
                <a:solidFill>
                  <a:schemeClr val="bg2"/>
                </a:solidFill>
              </a:rPr>
              <a:t>Color Fundamentals</a:t>
            </a:r>
            <a:r>
              <a:rPr lang="en-US" altLang="zh-CN" sz="2400" b="1">
                <a:solidFill>
                  <a:schemeClr val="bg2"/>
                </a:solidFill>
                <a:latin typeface="Verdana" pitchFamily="34" charset="0"/>
                <a:ea typeface="华文新魏" pitchFamily="2" charset="-122"/>
              </a:rPr>
              <a:t> 	</a:t>
            </a:r>
          </a:p>
        </p:txBody>
      </p:sp>
      <p:sp>
        <p:nvSpPr>
          <p:cNvPr id="250883" name="Line 3"/>
          <p:cNvSpPr>
            <a:spLocks noChangeShapeType="1"/>
          </p:cNvSpPr>
          <p:nvPr/>
        </p:nvSpPr>
        <p:spPr bwMode="auto">
          <a:xfrm>
            <a:off x="192088" y="533400"/>
            <a:ext cx="8359775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50884" name="Rectangle 4"/>
          <p:cNvSpPr>
            <a:spLocks noChangeArrowheads="1"/>
          </p:cNvSpPr>
          <p:nvPr/>
        </p:nvSpPr>
        <p:spPr bwMode="auto">
          <a:xfrm>
            <a:off x="304800" y="685800"/>
            <a:ext cx="82296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20000"/>
              </a:spcBef>
              <a:buFont typeface="Wingdings" pitchFamily="2" charset="2"/>
              <a:buChar char="l"/>
            </a:pPr>
            <a:r>
              <a:rPr lang="en-US" altLang="zh-CN" sz="2400" dirty="0"/>
              <a:t> The nature of light and colors (</a:t>
            </a:r>
            <a:r>
              <a:rPr lang="en-US" altLang="zh-CN" sz="2400" dirty="0" err="1"/>
              <a:t>Cnt’d</a:t>
            </a:r>
            <a:r>
              <a:rPr lang="en-US" altLang="zh-CN" sz="2400" dirty="0"/>
              <a:t>)</a:t>
            </a:r>
            <a:endParaRPr lang="en-US" altLang="zh-CN" sz="2400" b="1" u="sng" dirty="0">
              <a:solidFill>
                <a:schemeClr val="hlink"/>
              </a:solidFill>
            </a:endParaRPr>
          </a:p>
          <a:p>
            <a:pPr lvl="1">
              <a:spcBef>
                <a:spcPct val="40000"/>
              </a:spcBef>
              <a:spcAft>
                <a:spcPct val="20000"/>
              </a:spcAft>
              <a:buFontTx/>
              <a:buChar char="–"/>
            </a:pPr>
            <a:r>
              <a:rPr lang="en-US" altLang="zh-CN" sz="2200" dirty="0">
                <a:latin typeface="Times New Roman" pitchFamily="18" charset="0"/>
                <a:cs typeface="Arial" charset="0"/>
              </a:rPr>
              <a:t> </a:t>
            </a:r>
            <a:r>
              <a:rPr lang="en-US" altLang="zh-CN" sz="2200" b="1" dirty="0">
                <a:latin typeface="Times New Roman" pitchFamily="18" charset="0"/>
                <a:cs typeface="Arial" charset="0"/>
              </a:rPr>
              <a:t>Quality of a chromatic light source</a:t>
            </a:r>
          </a:p>
          <a:p>
            <a:pPr lvl="2">
              <a:spcBef>
                <a:spcPct val="10000"/>
              </a:spcBef>
              <a:spcAft>
                <a:spcPct val="10000"/>
              </a:spcAft>
              <a:buFontTx/>
              <a:buChar char="•"/>
            </a:pPr>
            <a:r>
              <a:rPr lang="en-US" altLang="zh-CN" sz="2200" dirty="0">
                <a:latin typeface="Times New Roman" pitchFamily="18" charset="0"/>
                <a:cs typeface="Arial" charset="0"/>
              </a:rPr>
              <a:t> radiance (</a:t>
            </a:r>
            <a:r>
              <a:rPr lang="zh-CN" altLang="en-US" sz="2200" dirty="0">
                <a:latin typeface="Times New Roman" pitchFamily="18" charset="0"/>
                <a:cs typeface="Arial" charset="0"/>
              </a:rPr>
              <a:t>辐射度</a:t>
            </a:r>
            <a:r>
              <a:rPr lang="en-US" altLang="zh-CN" sz="2200" dirty="0">
                <a:latin typeface="Times New Roman" pitchFamily="18" charset="0"/>
                <a:cs typeface="Arial" charset="0"/>
              </a:rPr>
              <a:t>) – </a:t>
            </a:r>
            <a:r>
              <a:rPr lang="en-US" altLang="zh-CN" sz="2200" i="1" dirty="0">
                <a:latin typeface="Times New Roman" pitchFamily="18" charset="0"/>
                <a:cs typeface="Arial" charset="0"/>
              </a:rPr>
              <a:t>energy flowed</a:t>
            </a:r>
          </a:p>
          <a:p>
            <a:pPr lvl="2">
              <a:spcBef>
                <a:spcPct val="10000"/>
              </a:spcBef>
              <a:spcAft>
                <a:spcPct val="10000"/>
              </a:spcAft>
              <a:buFontTx/>
              <a:buChar char="•"/>
            </a:pPr>
            <a:r>
              <a:rPr lang="en-US" altLang="zh-CN" sz="2200" dirty="0">
                <a:latin typeface="Times New Roman" pitchFamily="18" charset="0"/>
                <a:cs typeface="Arial" charset="0"/>
              </a:rPr>
              <a:t> luminance (</a:t>
            </a:r>
            <a:r>
              <a:rPr lang="zh-CN" altLang="en-US" sz="2200" dirty="0">
                <a:latin typeface="Times New Roman" pitchFamily="18" charset="0"/>
                <a:cs typeface="Arial" charset="0"/>
              </a:rPr>
              <a:t>光通量</a:t>
            </a:r>
            <a:r>
              <a:rPr lang="en-US" altLang="zh-CN" sz="2200" dirty="0">
                <a:latin typeface="Times New Roman" pitchFamily="18" charset="0"/>
                <a:cs typeface="Arial" charset="0"/>
              </a:rPr>
              <a:t>) – </a:t>
            </a:r>
            <a:r>
              <a:rPr lang="en-US" altLang="zh-CN" sz="2200" i="1" dirty="0">
                <a:latin typeface="Times New Roman" pitchFamily="18" charset="0"/>
                <a:cs typeface="Arial" charset="0"/>
              </a:rPr>
              <a:t>energy received</a:t>
            </a:r>
          </a:p>
          <a:p>
            <a:pPr lvl="2">
              <a:spcBef>
                <a:spcPct val="10000"/>
              </a:spcBef>
              <a:spcAft>
                <a:spcPct val="10000"/>
              </a:spcAft>
              <a:buFontTx/>
              <a:buChar char="•"/>
            </a:pPr>
            <a:r>
              <a:rPr lang="en-US" altLang="zh-CN" sz="2200" dirty="0">
                <a:latin typeface="Times New Roman" pitchFamily="18" charset="0"/>
                <a:cs typeface="Arial" charset="0"/>
              </a:rPr>
              <a:t> brightness (</a:t>
            </a:r>
            <a:r>
              <a:rPr lang="zh-CN" altLang="en-US" sz="2200" dirty="0">
                <a:latin typeface="Times New Roman" pitchFamily="18" charset="0"/>
                <a:cs typeface="Arial" charset="0"/>
              </a:rPr>
              <a:t>亮度</a:t>
            </a:r>
            <a:r>
              <a:rPr lang="en-US" altLang="zh-CN" sz="2200" dirty="0">
                <a:latin typeface="Times New Roman" pitchFamily="18" charset="0"/>
                <a:cs typeface="Arial" charset="0"/>
              </a:rPr>
              <a:t>) – </a:t>
            </a:r>
            <a:r>
              <a:rPr lang="en-US" altLang="zh-CN" sz="2200" i="1" dirty="0">
                <a:latin typeface="Times New Roman" pitchFamily="18" charset="0"/>
                <a:cs typeface="Arial" charset="0"/>
              </a:rPr>
              <a:t>subjective descriptor of intensity</a:t>
            </a:r>
            <a:r>
              <a:rPr lang="en-US" altLang="zh-CN" sz="2200" i="1" dirty="0">
                <a:solidFill>
                  <a:srgbClr val="CC3300"/>
                </a:solidFill>
                <a:latin typeface="Times New Roman" pitchFamily="18" charset="0"/>
                <a:cs typeface="Arial" charset="0"/>
              </a:rPr>
              <a:t>	</a:t>
            </a:r>
          </a:p>
          <a:p>
            <a:pPr lvl="1">
              <a:spcBef>
                <a:spcPct val="40000"/>
              </a:spcBef>
              <a:spcAft>
                <a:spcPct val="20000"/>
              </a:spcAft>
              <a:buFontTx/>
              <a:buChar char="–"/>
            </a:pPr>
            <a:r>
              <a:rPr lang="en-US" altLang="zh-CN" sz="2200" dirty="0">
                <a:latin typeface="Times New Roman" pitchFamily="18" charset="0"/>
                <a:cs typeface="Arial" charset="0"/>
              </a:rPr>
              <a:t> </a:t>
            </a:r>
            <a:r>
              <a:rPr lang="en-US" altLang="zh-CN" sz="2200" b="1" dirty="0">
                <a:latin typeface="Times New Roman" pitchFamily="18" charset="0"/>
                <a:cs typeface="Arial" charset="0"/>
              </a:rPr>
              <a:t>Primary colors of </a:t>
            </a:r>
            <a:r>
              <a:rPr lang="en-US" altLang="zh-CN" sz="2200" b="1" dirty="0">
                <a:solidFill>
                  <a:srgbClr val="FF33CC"/>
                </a:solidFill>
                <a:latin typeface="Times New Roman" pitchFamily="18" charset="0"/>
                <a:cs typeface="Arial" charset="0"/>
              </a:rPr>
              <a:t>light</a:t>
            </a:r>
          </a:p>
          <a:p>
            <a:pPr lvl="2">
              <a:spcBef>
                <a:spcPct val="20000"/>
              </a:spcBef>
              <a:buFontTx/>
              <a:buChar char="•"/>
            </a:pPr>
            <a:r>
              <a:rPr lang="en-US" altLang="zh-CN" sz="2200" dirty="0">
                <a:latin typeface="Times New Roman" pitchFamily="18" charset="0"/>
                <a:cs typeface="Arial" charset="0"/>
              </a:rPr>
              <a:t> red (R), green (G), blue (B)</a:t>
            </a:r>
          </a:p>
          <a:p>
            <a:pPr lvl="2">
              <a:spcBef>
                <a:spcPct val="20000"/>
              </a:spcBef>
              <a:buFontTx/>
              <a:buChar char="•"/>
            </a:pPr>
            <a:r>
              <a:rPr lang="en-US" altLang="zh-CN" sz="2200" dirty="0">
                <a:latin typeface="Times New Roman" pitchFamily="18" charset="0"/>
                <a:cs typeface="Arial" charset="0"/>
              </a:rPr>
              <a:t> consistent with color perception of human eyes</a:t>
            </a:r>
          </a:p>
          <a:p>
            <a:pPr lvl="1">
              <a:spcBef>
                <a:spcPct val="20000"/>
              </a:spcBef>
            </a:pPr>
            <a:r>
              <a:rPr lang="en-US" altLang="zh-CN" sz="2400" i="1" dirty="0">
                <a:solidFill>
                  <a:srgbClr val="CC3300"/>
                </a:solidFill>
                <a:latin typeface="Times New Roman" pitchFamily="18" charset="0"/>
                <a:cs typeface="Arial" charset="0"/>
              </a:rPr>
              <a:t>	Any color can be created by combing RGB? </a:t>
            </a:r>
          </a:p>
          <a:p>
            <a:pPr lvl="1">
              <a:spcBef>
                <a:spcPct val="40000"/>
              </a:spcBef>
              <a:spcAft>
                <a:spcPct val="20000"/>
              </a:spcAft>
              <a:buFontTx/>
              <a:buChar char="–"/>
            </a:pPr>
            <a:r>
              <a:rPr lang="en-US" altLang="zh-CN" sz="2200" b="1" dirty="0">
                <a:latin typeface="Times New Roman" pitchFamily="18" charset="0"/>
                <a:cs typeface="Arial" charset="0"/>
              </a:rPr>
              <a:t> Secondary colors of </a:t>
            </a:r>
            <a:r>
              <a:rPr lang="en-US" altLang="zh-CN" sz="2200" b="1" dirty="0">
                <a:solidFill>
                  <a:srgbClr val="FF33CC"/>
                </a:solidFill>
                <a:latin typeface="Times New Roman" pitchFamily="18" charset="0"/>
                <a:cs typeface="Arial" charset="0"/>
              </a:rPr>
              <a:t>light</a:t>
            </a:r>
          </a:p>
          <a:p>
            <a:pPr lvl="2">
              <a:spcBef>
                <a:spcPct val="20000"/>
              </a:spcBef>
              <a:buFontTx/>
              <a:buChar char="•"/>
            </a:pPr>
            <a:r>
              <a:rPr lang="en-US" altLang="zh-CN" sz="2200" dirty="0">
                <a:latin typeface="Times New Roman" pitchFamily="18" charset="0"/>
                <a:cs typeface="Arial" charset="0"/>
              </a:rPr>
              <a:t> </a:t>
            </a:r>
            <a:r>
              <a:rPr lang="en-US" altLang="zh-CN" sz="2200" dirty="0" smtClean="0">
                <a:latin typeface="Times New Roman" pitchFamily="18" charset="0"/>
                <a:cs typeface="Arial" charset="0"/>
              </a:rPr>
              <a:t>magenta (</a:t>
            </a:r>
            <a:r>
              <a:rPr lang="zh-CN" altLang="en-US" sz="2200" dirty="0" smtClean="0">
                <a:latin typeface="Times New Roman" pitchFamily="18" charset="0"/>
                <a:cs typeface="Arial" charset="0"/>
              </a:rPr>
              <a:t>品红、洋红</a:t>
            </a:r>
            <a:r>
              <a:rPr lang="en-US" altLang="zh-CN" sz="2200" dirty="0" smtClean="0">
                <a:latin typeface="Times New Roman" pitchFamily="18" charset="0"/>
                <a:cs typeface="Arial" charset="0"/>
              </a:rPr>
              <a:t>) </a:t>
            </a:r>
            <a:r>
              <a:rPr lang="en-US" altLang="zh-CN" sz="2200" dirty="0">
                <a:latin typeface="Times New Roman" pitchFamily="18" charset="0"/>
                <a:cs typeface="Arial" charset="0"/>
              </a:rPr>
              <a:t>(</a:t>
            </a:r>
            <a:r>
              <a:rPr lang="en-US" altLang="zh-CN" sz="2200" dirty="0" err="1">
                <a:latin typeface="Times New Roman" pitchFamily="18" charset="0"/>
                <a:cs typeface="Arial" charset="0"/>
              </a:rPr>
              <a:t>red+blue</a:t>
            </a:r>
            <a:r>
              <a:rPr lang="en-US" altLang="zh-CN" sz="2200" dirty="0">
                <a:latin typeface="Times New Roman" pitchFamily="18" charset="0"/>
                <a:cs typeface="Arial" charset="0"/>
              </a:rPr>
              <a:t>), </a:t>
            </a:r>
            <a:r>
              <a:rPr lang="en-US" altLang="zh-CN" sz="2200" dirty="0" smtClean="0">
                <a:latin typeface="Times New Roman" pitchFamily="18" charset="0"/>
                <a:cs typeface="Arial" charset="0"/>
              </a:rPr>
              <a:t>   cyan</a:t>
            </a:r>
            <a:r>
              <a:rPr lang="zh-CN" altLang="en-US" sz="2200" dirty="0" smtClean="0">
                <a:latin typeface="Times New Roman" pitchFamily="18" charset="0"/>
                <a:cs typeface="Arial" charset="0"/>
              </a:rPr>
              <a:t>（青色）</a:t>
            </a:r>
            <a:r>
              <a:rPr lang="en-US" altLang="zh-CN" sz="22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altLang="zh-CN" sz="2200" dirty="0">
                <a:latin typeface="Times New Roman" pitchFamily="18" charset="0"/>
                <a:cs typeface="Arial" charset="0"/>
              </a:rPr>
              <a:t>(</a:t>
            </a:r>
            <a:r>
              <a:rPr lang="en-US" altLang="zh-CN" sz="2200" dirty="0" err="1">
                <a:latin typeface="Times New Roman" pitchFamily="18" charset="0"/>
                <a:cs typeface="Arial" charset="0"/>
              </a:rPr>
              <a:t>green+blue</a:t>
            </a:r>
            <a:r>
              <a:rPr lang="en-US" altLang="zh-CN" sz="2200" dirty="0">
                <a:latin typeface="Times New Roman" pitchFamily="18" charset="0"/>
                <a:cs typeface="Arial" charset="0"/>
              </a:rPr>
              <a:t>), yellow (</a:t>
            </a:r>
            <a:r>
              <a:rPr lang="en-US" altLang="zh-CN" sz="2200" dirty="0" err="1">
                <a:latin typeface="Times New Roman" pitchFamily="18" charset="0"/>
                <a:cs typeface="Arial" charset="0"/>
              </a:rPr>
              <a:t>red+green</a:t>
            </a:r>
            <a:r>
              <a:rPr lang="en-US" altLang="zh-CN" sz="2200" dirty="0">
                <a:latin typeface="Times New Roman" pitchFamily="18" charset="0"/>
                <a:cs typeface="Arial" charset="0"/>
              </a:rPr>
              <a:t>)</a:t>
            </a:r>
          </a:p>
          <a:p>
            <a:pPr lvl="1">
              <a:spcBef>
                <a:spcPct val="20000"/>
              </a:spcBef>
            </a:pPr>
            <a:r>
              <a:rPr lang="en-US" altLang="zh-CN" sz="2400" i="1" dirty="0">
                <a:solidFill>
                  <a:srgbClr val="CC3300"/>
                </a:solidFill>
                <a:latin typeface="Times New Roman" pitchFamily="18" charset="0"/>
                <a:cs typeface="Arial" charset="0"/>
              </a:rPr>
              <a:t>	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67600" y="64008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D353ED2-AC8B-46BB-8CFC-D37C0A875CCD}" type="slidenum">
              <a:rPr lang="zh-CN" altLang="en-US" smtClean="0"/>
              <a:t>6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2" name="Rectangle 4"/>
          <p:cNvSpPr>
            <a:spLocks noChangeArrowheads="1"/>
          </p:cNvSpPr>
          <p:nvPr/>
        </p:nvSpPr>
        <p:spPr bwMode="auto">
          <a:xfrm>
            <a:off x="304800" y="685800"/>
            <a:ext cx="82296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20000"/>
              </a:spcBef>
              <a:buFont typeface="Wingdings" pitchFamily="2" charset="2"/>
              <a:buChar char="l"/>
            </a:pPr>
            <a:r>
              <a:rPr lang="en-US" altLang="zh-CN" sz="2400" dirty="0"/>
              <a:t> The nature of light and colors (</a:t>
            </a:r>
            <a:r>
              <a:rPr lang="en-US" altLang="zh-CN" sz="2400" dirty="0" err="1"/>
              <a:t>Cnt’d</a:t>
            </a:r>
            <a:r>
              <a:rPr lang="en-US" altLang="zh-CN" sz="2400" dirty="0"/>
              <a:t>)</a:t>
            </a:r>
            <a:endParaRPr lang="en-US" altLang="zh-CN" sz="2400" b="1" u="sng" dirty="0">
              <a:solidFill>
                <a:schemeClr val="hlink"/>
              </a:solidFill>
            </a:endParaRPr>
          </a:p>
          <a:p>
            <a:pPr lvl="1">
              <a:spcBef>
                <a:spcPct val="40000"/>
              </a:spcBef>
              <a:spcAft>
                <a:spcPct val="20000"/>
              </a:spcAft>
              <a:buFontTx/>
              <a:buChar char="–"/>
            </a:pPr>
            <a:r>
              <a:rPr lang="en-US" altLang="zh-CN" sz="2200" b="1" dirty="0">
                <a:latin typeface="Times New Roman" pitchFamily="18" charset="0"/>
                <a:cs typeface="Arial" charset="0"/>
              </a:rPr>
              <a:t> Primary and secondary colors of </a:t>
            </a:r>
            <a:r>
              <a:rPr lang="en-US" altLang="zh-CN" sz="2200" b="1" dirty="0">
                <a:solidFill>
                  <a:srgbClr val="FF33CC"/>
                </a:solidFill>
                <a:latin typeface="Times New Roman" pitchFamily="18" charset="0"/>
                <a:cs typeface="Arial" charset="0"/>
              </a:rPr>
              <a:t>pigments</a:t>
            </a:r>
            <a:r>
              <a:rPr lang="en-US" altLang="zh-CN" sz="2200" b="1" dirty="0">
                <a:latin typeface="Times New Roman" pitchFamily="18" charset="0"/>
                <a:cs typeface="Arial" charset="0"/>
              </a:rPr>
              <a:t> (</a:t>
            </a:r>
            <a:r>
              <a:rPr lang="zh-CN" altLang="en-US" sz="2200" b="1" dirty="0">
                <a:latin typeface="Times New Roman" pitchFamily="18" charset="0"/>
                <a:cs typeface="Arial" charset="0"/>
              </a:rPr>
              <a:t>颜料</a:t>
            </a:r>
            <a:r>
              <a:rPr lang="en-US" altLang="zh-CN" sz="2200" b="1" dirty="0">
                <a:latin typeface="Times New Roman" pitchFamily="18" charset="0"/>
                <a:cs typeface="Arial" charset="0"/>
              </a:rPr>
              <a:t>)</a:t>
            </a:r>
          </a:p>
          <a:p>
            <a:pPr lvl="2">
              <a:spcBef>
                <a:spcPct val="20000"/>
              </a:spcBef>
              <a:buFontTx/>
              <a:buChar char="•"/>
            </a:pPr>
            <a:r>
              <a:rPr lang="en-US" altLang="zh-CN" sz="2200" dirty="0">
                <a:latin typeface="Times New Roman" pitchFamily="18" charset="0"/>
                <a:cs typeface="Arial" charset="0"/>
              </a:rPr>
              <a:t> primary : magenta, cyan, yellow </a:t>
            </a:r>
          </a:p>
          <a:p>
            <a:pPr lvl="2">
              <a:spcBef>
                <a:spcPct val="20000"/>
              </a:spcBef>
              <a:buFontTx/>
              <a:buChar char="•"/>
            </a:pPr>
            <a:r>
              <a:rPr lang="en-US" altLang="zh-CN" sz="2200" dirty="0">
                <a:latin typeface="Times New Roman" pitchFamily="18" charset="0"/>
                <a:cs typeface="Arial" charset="0"/>
              </a:rPr>
              <a:t> secondary : red (R), green (G), blue (B)</a:t>
            </a:r>
          </a:p>
          <a:p>
            <a:pPr lvl="1">
              <a:spcBef>
                <a:spcPct val="20000"/>
              </a:spcBef>
            </a:pPr>
            <a:r>
              <a:rPr lang="en-US" altLang="zh-CN" sz="2400" i="1" dirty="0">
                <a:solidFill>
                  <a:srgbClr val="CC3300"/>
                </a:solidFill>
                <a:latin typeface="Times New Roman" pitchFamily="18" charset="0"/>
                <a:cs typeface="Arial" charset="0"/>
              </a:rPr>
              <a:t> </a:t>
            </a:r>
          </a:p>
          <a:p>
            <a:pPr lvl="1">
              <a:spcBef>
                <a:spcPct val="40000"/>
              </a:spcBef>
              <a:spcAft>
                <a:spcPct val="20000"/>
              </a:spcAft>
              <a:buFontTx/>
              <a:buChar char="–"/>
            </a:pPr>
            <a:r>
              <a:rPr lang="en-US" altLang="zh-CN" sz="2200" b="1" dirty="0">
                <a:latin typeface="Times New Roman" pitchFamily="18" charset="0"/>
                <a:cs typeface="Arial" charset="0"/>
              </a:rPr>
              <a:t> Difference between primary colors of </a:t>
            </a:r>
          </a:p>
          <a:p>
            <a:pPr lvl="2">
              <a:spcBef>
                <a:spcPct val="20000"/>
              </a:spcBef>
              <a:buFontTx/>
              <a:buChar char="•"/>
            </a:pPr>
            <a:r>
              <a:rPr lang="en-US" altLang="zh-CN" sz="2200" dirty="0">
                <a:latin typeface="Times New Roman" pitchFamily="18" charset="0"/>
                <a:cs typeface="Arial" charset="0"/>
              </a:rPr>
              <a:t> light : </a:t>
            </a:r>
          </a:p>
          <a:p>
            <a:pPr lvl="2">
              <a:spcBef>
                <a:spcPct val="20000"/>
              </a:spcBef>
            </a:pPr>
            <a:r>
              <a:rPr lang="en-US" altLang="zh-CN" sz="2200" dirty="0">
                <a:latin typeface="Times New Roman" pitchFamily="18" charset="0"/>
                <a:cs typeface="Arial" charset="0"/>
              </a:rPr>
              <a:t>  </a:t>
            </a:r>
            <a:r>
              <a:rPr lang="en-US" altLang="zh-CN" sz="2200" i="1" dirty="0">
                <a:solidFill>
                  <a:srgbClr val="CC3300"/>
                </a:solidFill>
                <a:latin typeface="Times New Roman" pitchFamily="18" charset="0"/>
                <a:cs typeface="Arial" charset="0"/>
              </a:rPr>
              <a:t>additive</a:t>
            </a:r>
            <a:r>
              <a:rPr lang="en-US" altLang="zh-CN" sz="2200" dirty="0">
                <a:latin typeface="Times New Roman" pitchFamily="18" charset="0"/>
                <a:cs typeface="Arial" charset="0"/>
              </a:rPr>
              <a:t> nature, example: color TV</a:t>
            </a:r>
          </a:p>
          <a:p>
            <a:pPr lvl="2">
              <a:spcBef>
                <a:spcPct val="20000"/>
              </a:spcBef>
              <a:buFontTx/>
              <a:buChar char="•"/>
            </a:pPr>
            <a:r>
              <a:rPr lang="en-US" altLang="zh-CN" sz="2200" dirty="0">
                <a:latin typeface="Times New Roman" pitchFamily="18" charset="0"/>
                <a:cs typeface="Arial" charset="0"/>
              </a:rPr>
              <a:t> pigment :</a:t>
            </a:r>
          </a:p>
          <a:p>
            <a:pPr lvl="2">
              <a:spcBef>
                <a:spcPct val="20000"/>
              </a:spcBef>
            </a:pPr>
            <a:r>
              <a:rPr lang="en-US" altLang="zh-CN" sz="2200" dirty="0">
                <a:latin typeface="Times New Roman" pitchFamily="18" charset="0"/>
                <a:cs typeface="Arial" charset="0"/>
              </a:rPr>
              <a:t>  </a:t>
            </a:r>
            <a:r>
              <a:rPr lang="en-US" altLang="zh-CN" sz="2200" i="1" dirty="0">
                <a:solidFill>
                  <a:srgbClr val="CC3300"/>
                </a:solidFill>
                <a:latin typeface="Times New Roman" pitchFamily="18" charset="0"/>
                <a:cs typeface="Arial" charset="0"/>
              </a:rPr>
              <a:t>subtractive</a:t>
            </a:r>
            <a:r>
              <a:rPr lang="en-US" altLang="zh-CN" sz="2200" dirty="0">
                <a:latin typeface="Times New Roman" pitchFamily="18" charset="0"/>
                <a:cs typeface="Arial" charset="0"/>
              </a:rPr>
              <a:t> nature, example: color printing</a:t>
            </a:r>
          </a:p>
          <a:p>
            <a:pPr lvl="1">
              <a:spcBef>
                <a:spcPct val="20000"/>
              </a:spcBef>
            </a:pPr>
            <a:r>
              <a:rPr lang="en-US" altLang="zh-CN" sz="2400" i="1" dirty="0">
                <a:solidFill>
                  <a:srgbClr val="CC3300"/>
                </a:solidFill>
                <a:latin typeface="Times New Roman" pitchFamily="18" charset="0"/>
                <a:cs typeface="Arial" charset="0"/>
              </a:rPr>
              <a:t>	</a:t>
            </a:r>
          </a:p>
        </p:txBody>
      </p:sp>
      <p:sp>
        <p:nvSpPr>
          <p:cNvPr id="2529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76200"/>
            <a:ext cx="7772400" cy="457200"/>
          </a:xfrm>
        </p:spPr>
        <p:txBody>
          <a:bodyPr/>
          <a:lstStyle/>
          <a:p>
            <a:pPr algn="l"/>
            <a:r>
              <a:rPr lang="en-US" altLang="zh-CN" sz="2400" b="1">
                <a:solidFill>
                  <a:schemeClr val="bg2"/>
                </a:solidFill>
              </a:rPr>
              <a:t>Color Fundamentals</a:t>
            </a:r>
            <a:r>
              <a:rPr lang="en-US" altLang="zh-CN" sz="2400" b="1">
                <a:solidFill>
                  <a:schemeClr val="bg2"/>
                </a:solidFill>
                <a:latin typeface="Verdana" pitchFamily="34" charset="0"/>
                <a:ea typeface="华文新魏" pitchFamily="2" charset="-122"/>
              </a:rPr>
              <a:t> 	</a:t>
            </a:r>
          </a:p>
        </p:txBody>
      </p:sp>
      <p:sp>
        <p:nvSpPr>
          <p:cNvPr id="252931" name="Line 3"/>
          <p:cNvSpPr>
            <a:spLocks noChangeShapeType="1"/>
          </p:cNvSpPr>
          <p:nvPr/>
        </p:nvSpPr>
        <p:spPr bwMode="auto">
          <a:xfrm>
            <a:off x="192088" y="533400"/>
            <a:ext cx="8359775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467600" y="64008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D353ED2-AC8B-46BB-8CFC-D37C0A875CCD}" type="slidenum">
              <a:rPr lang="zh-CN" altLang="en-US" smtClean="0"/>
              <a:t>7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76200"/>
            <a:ext cx="7772400" cy="457200"/>
          </a:xfrm>
        </p:spPr>
        <p:txBody>
          <a:bodyPr/>
          <a:lstStyle/>
          <a:p>
            <a:pPr algn="l"/>
            <a:r>
              <a:rPr lang="en-US" altLang="zh-CN" sz="2400" b="1">
                <a:solidFill>
                  <a:schemeClr val="bg2"/>
                </a:solidFill>
              </a:rPr>
              <a:t>Color Fundamentals</a:t>
            </a:r>
            <a:r>
              <a:rPr lang="en-US" altLang="zh-CN" sz="2400" b="1">
                <a:solidFill>
                  <a:schemeClr val="bg2"/>
                </a:solidFill>
                <a:latin typeface="Verdana" pitchFamily="34" charset="0"/>
                <a:ea typeface="华文新魏" pitchFamily="2" charset="-122"/>
              </a:rPr>
              <a:t> 	</a:t>
            </a:r>
          </a:p>
        </p:txBody>
      </p:sp>
      <p:sp>
        <p:nvSpPr>
          <p:cNvPr id="254979" name="Line 3"/>
          <p:cNvSpPr>
            <a:spLocks noChangeShapeType="1"/>
          </p:cNvSpPr>
          <p:nvPr/>
        </p:nvSpPr>
        <p:spPr bwMode="auto">
          <a:xfrm>
            <a:off x="192088" y="533400"/>
            <a:ext cx="8359775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54980" name="Rectangle 4"/>
          <p:cNvSpPr>
            <a:spLocks noChangeArrowheads="1"/>
          </p:cNvSpPr>
          <p:nvPr/>
        </p:nvSpPr>
        <p:spPr bwMode="auto">
          <a:xfrm>
            <a:off x="304800" y="685800"/>
            <a:ext cx="82296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20000"/>
              </a:spcBef>
              <a:buFont typeface="Wingdings" pitchFamily="2" charset="2"/>
              <a:buChar char="l"/>
            </a:pPr>
            <a:r>
              <a:rPr lang="en-US" altLang="zh-CN" sz="2400"/>
              <a:t> The nature of light and colors (Cnt’d)</a:t>
            </a:r>
            <a:endParaRPr lang="en-US" altLang="zh-CN" sz="2400" b="1" u="sng">
              <a:solidFill>
                <a:schemeClr val="hlink"/>
              </a:solidFill>
            </a:endParaRPr>
          </a:p>
          <a:p>
            <a:pPr lvl="1">
              <a:spcBef>
                <a:spcPct val="40000"/>
              </a:spcBef>
              <a:spcAft>
                <a:spcPct val="20000"/>
              </a:spcAft>
            </a:pPr>
            <a:endParaRPr lang="en-US" altLang="zh-CN" sz="2400" i="1">
              <a:solidFill>
                <a:srgbClr val="CC3300"/>
              </a:solidFill>
              <a:latin typeface="Times New Roman" pitchFamily="18" charset="0"/>
              <a:cs typeface="Arial" charset="0"/>
            </a:endParaRPr>
          </a:p>
        </p:txBody>
      </p:sp>
      <p:pic>
        <p:nvPicPr>
          <p:cNvPr id="25498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4663" y="1371600"/>
            <a:ext cx="5113337" cy="500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7467600" y="64008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D353ED2-AC8B-46BB-8CFC-D37C0A875CCD}" type="slidenum">
              <a:rPr lang="zh-CN" altLang="en-US" smtClean="0"/>
              <a:t>8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76200"/>
            <a:ext cx="7772400" cy="457200"/>
          </a:xfrm>
        </p:spPr>
        <p:txBody>
          <a:bodyPr/>
          <a:lstStyle/>
          <a:p>
            <a:pPr algn="l"/>
            <a:r>
              <a:rPr lang="en-US" altLang="zh-CN" sz="2400" b="1">
                <a:solidFill>
                  <a:schemeClr val="bg2"/>
                </a:solidFill>
              </a:rPr>
              <a:t>Color Fundamentals</a:t>
            </a:r>
            <a:r>
              <a:rPr lang="en-US" altLang="zh-CN" sz="2400" b="1">
                <a:solidFill>
                  <a:schemeClr val="bg2"/>
                </a:solidFill>
                <a:latin typeface="Verdana" pitchFamily="34" charset="0"/>
                <a:ea typeface="华文新魏" pitchFamily="2" charset="-122"/>
              </a:rPr>
              <a:t> 	</a:t>
            </a:r>
          </a:p>
        </p:txBody>
      </p:sp>
      <p:sp>
        <p:nvSpPr>
          <p:cNvPr id="253955" name="Line 3"/>
          <p:cNvSpPr>
            <a:spLocks noChangeShapeType="1"/>
          </p:cNvSpPr>
          <p:nvPr/>
        </p:nvSpPr>
        <p:spPr bwMode="auto">
          <a:xfrm>
            <a:off x="192088" y="533400"/>
            <a:ext cx="8359775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53956" name="Rectangle 4"/>
          <p:cNvSpPr>
            <a:spLocks noChangeArrowheads="1"/>
          </p:cNvSpPr>
          <p:nvPr/>
        </p:nvSpPr>
        <p:spPr bwMode="auto">
          <a:xfrm>
            <a:off x="304800" y="685800"/>
            <a:ext cx="82296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20000"/>
              </a:spcBef>
              <a:buFont typeface="Wingdings" pitchFamily="2" charset="2"/>
              <a:buChar char="l"/>
            </a:pPr>
            <a:r>
              <a:rPr lang="en-US" altLang="zh-CN" sz="2400" dirty="0"/>
              <a:t> The nature of light and colors (</a:t>
            </a:r>
            <a:r>
              <a:rPr lang="en-US" altLang="zh-CN" sz="2400" dirty="0" err="1"/>
              <a:t>Cnt’d</a:t>
            </a:r>
            <a:r>
              <a:rPr lang="en-US" altLang="zh-CN" sz="2400" dirty="0"/>
              <a:t>)</a:t>
            </a:r>
            <a:endParaRPr lang="en-US" altLang="zh-CN" sz="2400" b="1" u="sng" dirty="0">
              <a:solidFill>
                <a:schemeClr val="hlink"/>
              </a:solidFill>
            </a:endParaRPr>
          </a:p>
          <a:p>
            <a:pPr lvl="1">
              <a:spcBef>
                <a:spcPct val="40000"/>
              </a:spcBef>
              <a:spcAft>
                <a:spcPct val="20000"/>
              </a:spcAft>
              <a:buFontTx/>
              <a:buChar char="–"/>
            </a:pPr>
            <a:r>
              <a:rPr lang="en-US" altLang="zh-CN" sz="2200" b="1" dirty="0">
                <a:latin typeface="Times New Roman" pitchFamily="18" charset="0"/>
                <a:cs typeface="Arial" charset="0"/>
              </a:rPr>
              <a:t> Color characteristics</a:t>
            </a:r>
          </a:p>
          <a:p>
            <a:pPr lvl="2">
              <a:spcBef>
                <a:spcPct val="20000"/>
              </a:spcBef>
              <a:buFontTx/>
              <a:buChar char="•"/>
            </a:pPr>
            <a:r>
              <a:rPr lang="en-US" altLang="zh-CN" sz="2200" dirty="0">
                <a:latin typeface="Times New Roman" pitchFamily="18" charset="0"/>
                <a:cs typeface="Arial" charset="0"/>
              </a:rPr>
              <a:t> </a:t>
            </a:r>
            <a:r>
              <a:rPr lang="en-US" altLang="zh-CN" sz="2200" i="1" dirty="0">
                <a:solidFill>
                  <a:srgbClr val="CC3300"/>
                </a:solidFill>
                <a:latin typeface="Times New Roman" pitchFamily="18" charset="0"/>
                <a:cs typeface="Arial" charset="0"/>
              </a:rPr>
              <a:t>brightness</a:t>
            </a:r>
            <a:r>
              <a:rPr lang="en-US" altLang="zh-CN" sz="2200" dirty="0">
                <a:latin typeface="Times New Roman" pitchFamily="18" charset="0"/>
                <a:cs typeface="Arial" charset="0"/>
              </a:rPr>
              <a:t> (</a:t>
            </a:r>
            <a:r>
              <a:rPr lang="zh-CN" altLang="en-US" sz="2200" dirty="0">
                <a:latin typeface="Times New Roman" pitchFamily="18" charset="0"/>
                <a:cs typeface="Arial" charset="0"/>
              </a:rPr>
              <a:t>亮度</a:t>
            </a:r>
            <a:r>
              <a:rPr lang="en-US" altLang="zh-CN" sz="2200" dirty="0">
                <a:latin typeface="Times New Roman" pitchFamily="18" charset="0"/>
                <a:cs typeface="Arial" charset="0"/>
              </a:rPr>
              <a:t>): chromatic notion of intensity</a:t>
            </a:r>
          </a:p>
          <a:p>
            <a:pPr lvl="2">
              <a:spcBef>
                <a:spcPct val="20000"/>
              </a:spcBef>
              <a:buFontTx/>
              <a:buChar char="•"/>
            </a:pPr>
            <a:r>
              <a:rPr lang="en-US" altLang="zh-CN" sz="2200" dirty="0">
                <a:latin typeface="Times New Roman" pitchFamily="18" charset="0"/>
                <a:cs typeface="Arial" charset="0"/>
              </a:rPr>
              <a:t> </a:t>
            </a:r>
            <a:r>
              <a:rPr lang="en-US" altLang="zh-CN" sz="2200" i="1" dirty="0">
                <a:solidFill>
                  <a:srgbClr val="CC3300"/>
                </a:solidFill>
                <a:latin typeface="Times New Roman" pitchFamily="18" charset="0"/>
                <a:cs typeface="Arial" charset="0"/>
              </a:rPr>
              <a:t>hue</a:t>
            </a:r>
            <a:r>
              <a:rPr lang="en-US" altLang="zh-CN" sz="2200" dirty="0">
                <a:latin typeface="Times New Roman" pitchFamily="18" charset="0"/>
                <a:cs typeface="Arial" charset="0"/>
              </a:rPr>
              <a:t> (</a:t>
            </a:r>
            <a:r>
              <a:rPr lang="zh-CN" altLang="en-US" sz="2200" dirty="0">
                <a:latin typeface="Times New Roman" pitchFamily="18" charset="0"/>
                <a:cs typeface="Arial" charset="0"/>
              </a:rPr>
              <a:t>色调</a:t>
            </a:r>
            <a:r>
              <a:rPr lang="en-US" altLang="zh-CN" sz="2200" dirty="0">
                <a:latin typeface="Times New Roman" pitchFamily="18" charset="0"/>
                <a:cs typeface="Arial" charset="0"/>
              </a:rPr>
              <a:t>) : dominant wavelength</a:t>
            </a:r>
          </a:p>
          <a:p>
            <a:pPr lvl="2">
              <a:spcBef>
                <a:spcPct val="20000"/>
              </a:spcBef>
              <a:buFontTx/>
              <a:buChar char="•"/>
            </a:pPr>
            <a:r>
              <a:rPr lang="en-US" altLang="zh-CN" sz="2200" dirty="0">
                <a:latin typeface="Times New Roman" pitchFamily="18" charset="0"/>
                <a:cs typeface="Arial" charset="0"/>
              </a:rPr>
              <a:t> </a:t>
            </a:r>
            <a:r>
              <a:rPr lang="en-US" altLang="zh-CN" sz="2200" i="1" dirty="0">
                <a:solidFill>
                  <a:srgbClr val="CC3300"/>
                </a:solidFill>
                <a:latin typeface="Times New Roman" pitchFamily="18" charset="0"/>
                <a:cs typeface="Arial" charset="0"/>
              </a:rPr>
              <a:t>saturation</a:t>
            </a:r>
            <a:r>
              <a:rPr lang="en-US" altLang="zh-CN" sz="2200" dirty="0">
                <a:latin typeface="Times New Roman" pitchFamily="18" charset="0"/>
                <a:cs typeface="Arial" charset="0"/>
              </a:rPr>
              <a:t> (</a:t>
            </a:r>
            <a:r>
              <a:rPr lang="zh-CN" altLang="en-US" sz="2200" dirty="0">
                <a:latin typeface="Times New Roman" pitchFamily="18" charset="0"/>
                <a:cs typeface="Arial" charset="0"/>
              </a:rPr>
              <a:t>饱和度</a:t>
            </a:r>
            <a:r>
              <a:rPr lang="en-US" altLang="zh-CN" sz="2200" dirty="0">
                <a:latin typeface="Times New Roman" pitchFamily="18" charset="0"/>
                <a:cs typeface="Arial" charset="0"/>
              </a:rPr>
              <a:t>) : relative purity or white mixed</a:t>
            </a:r>
          </a:p>
          <a:p>
            <a:pPr lvl="2">
              <a:spcBef>
                <a:spcPct val="20000"/>
              </a:spcBef>
            </a:pPr>
            <a:r>
              <a:rPr lang="en-US" altLang="zh-CN" sz="2200" dirty="0">
                <a:latin typeface="Times New Roman" pitchFamily="18" charset="0"/>
                <a:cs typeface="Arial" charset="0"/>
              </a:rPr>
              <a:t>  example: pink (red + white), </a:t>
            </a:r>
            <a:r>
              <a:rPr lang="en-US" altLang="zh-CN" sz="2200" dirty="0" err="1">
                <a:latin typeface="Times New Roman" pitchFamily="18" charset="0"/>
                <a:cs typeface="Arial" charset="0"/>
              </a:rPr>
              <a:t>lavendar</a:t>
            </a:r>
            <a:r>
              <a:rPr lang="en-US" altLang="zh-CN" sz="2200" dirty="0">
                <a:latin typeface="Times New Roman" pitchFamily="18" charset="0"/>
                <a:cs typeface="Arial" charset="0"/>
              </a:rPr>
              <a:t> (violet + white)</a:t>
            </a:r>
          </a:p>
          <a:p>
            <a:pPr lvl="2">
              <a:spcBef>
                <a:spcPct val="20000"/>
              </a:spcBef>
            </a:pPr>
            <a:r>
              <a:rPr lang="en-US" altLang="zh-CN" sz="2200" i="1" dirty="0">
                <a:solidFill>
                  <a:srgbClr val="660066"/>
                </a:solidFill>
                <a:latin typeface="Times New Roman" pitchFamily="18" charset="0"/>
                <a:cs typeface="Arial" charset="0"/>
              </a:rPr>
              <a:t>chromaticity</a:t>
            </a:r>
            <a:r>
              <a:rPr lang="en-US" altLang="zh-CN" sz="2200" dirty="0">
                <a:latin typeface="Times New Roman" pitchFamily="18" charset="0"/>
                <a:cs typeface="Arial" charset="0"/>
              </a:rPr>
              <a:t> (</a:t>
            </a:r>
            <a:r>
              <a:rPr lang="zh-CN" altLang="en-US" sz="2200" dirty="0">
                <a:latin typeface="Times New Roman" pitchFamily="18" charset="0"/>
                <a:cs typeface="Arial" charset="0"/>
              </a:rPr>
              <a:t>色度</a:t>
            </a:r>
            <a:r>
              <a:rPr lang="en-US" altLang="zh-CN" sz="2200" dirty="0">
                <a:latin typeface="Times New Roman" pitchFamily="18" charset="0"/>
                <a:cs typeface="Arial" charset="0"/>
              </a:rPr>
              <a:t>) : hue + saturation</a:t>
            </a:r>
          </a:p>
          <a:p>
            <a:pPr lvl="1">
              <a:spcBef>
                <a:spcPct val="40000"/>
              </a:spcBef>
              <a:spcAft>
                <a:spcPct val="20000"/>
              </a:spcAft>
              <a:buFontTx/>
              <a:buChar char="–"/>
            </a:pPr>
            <a:r>
              <a:rPr lang="en-US" altLang="zh-CN" sz="2200" b="1" dirty="0">
                <a:latin typeface="Times New Roman" pitchFamily="18" charset="0"/>
                <a:cs typeface="Arial" charset="0"/>
              </a:rPr>
              <a:t> </a:t>
            </a:r>
            <a:r>
              <a:rPr lang="en-US" altLang="zh-CN" sz="2200" b="1" dirty="0" err="1">
                <a:latin typeface="Times New Roman" pitchFamily="18" charset="0"/>
                <a:cs typeface="Arial" charset="0"/>
              </a:rPr>
              <a:t>Tristimulus</a:t>
            </a:r>
            <a:r>
              <a:rPr lang="en-US" altLang="zh-CN" sz="2200" b="1" dirty="0">
                <a:latin typeface="Times New Roman" pitchFamily="18" charset="0"/>
                <a:cs typeface="Arial" charset="0"/>
              </a:rPr>
              <a:t> values and trichromatic coefficients</a:t>
            </a:r>
          </a:p>
          <a:p>
            <a:pPr lvl="2">
              <a:spcBef>
                <a:spcPct val="20000"/>
              </a:spcBef>
              <a:buFontTx/>
              <a:buChar char="•"/>
            </a:pPr>
            <a:r>
              <a:rPr lang="en-US" altLang="zh-CN" sz="2200" dirty="0">
                <a:latin typeface="Times New Roman" pitchFamily="18" charset="0"/>
                <a:cs typeface="Arial" charset="0"/>
              </a:rPr>
              <a:t> </a:t>
            </a:r>
            <a:r>
              <a:rPr lang="en-US" altLang="zh-CN" sz="2200" dirty="0" err="1">
                <a:latin typeface="Times New Roman" pitchFamily="18" charset="0"/>
                <a:cs typeface="Arial" charset="0"/>
              </a:rPr>
              <a:t>tristimulus</a:t>
            </a:r>
            <a:r>
              <a:rPr lang="en-US" altLang="zh-CN" sz="2200" dirty="0">
                <a:latin typeface="Times New Roman" pitchFamily="18" charset="0"/>
                <a:cs typeface="Arial" charset="0"/>
              </a:rPr>
              <a:t> values  (</a:t>
            </a:r>
            <a:r>
              <a:rPr lang="zh-CN" altLang="en-US" sz="2200" dirty="0">
                <a:latin typeface="Times New Roman" pitchFamily="18" charset="0"/>
                <a:cs typeface="Arial" charset="0"/>
              </a:rPr>
              <a:t>三色激励值</a:t>
            </a:r>
            <a:r>
              <a:rPr lang="en-US" altLang="zh-CN" sz="2200" dirty="0">
                <a:latin typeface="Times New Roman" pitchFamily="18" charset="0"/>
                <a:cs typeface="Arial" charset="0"/>
              </a:rPr>
              <a:t>): </a:t>
            </a:r>
            <a:r>
              <a:rPr lang="en-US" altLang="zh-CN" sz="2200" i="1" dirty="0">
                <a:latin typeface="Times New Roman" pitchFamily="18" charset="0"/>
                <a:cs typeface="Arial" charset="0"/>
              </a:rPr>
              <a:t>X</a:t>
            </a:r>
            <a:r>
              <a:rPr lang="en-US" altLang="zh-CN" sz="2200" dirty="0">
                <a:latin typeface="Times New Roman" pitchFamily="18" charset="0"/>
                <a:cs typeface="Arial" charset="0"/>
              </a:rPr>
              <a:t>, </a:t>
            </a:r>
            <a:r>
              <a:rPr lang="en-US" altLang="zh-CN" sz="2200" i="1" dirty="0">
                <a:latin typeface="Times New Roman" pitchFamily="18" charset="0"/>
                <a:cs typeface="Arial" charset="0"/>
              </a:rPr>
              <a:t>Y</a:t>
            </a:r>
            <a:r>
              <a:rPr lang="en-US" altLang="zh-CN" sz="2200" dirty="0">
                <a:latin typeface="Times New Roman" pitchFamily="18" charset="0"/>
                <a:cs typeface="Arial" charset="0"/>
              </a:rPr>
              <a:t>, </a:t>
            </a:r>
            <a:r>
              <a:rPr lang="en-US" altLang="zh-CN" sz="2200" i="1" dirty="0">
                <a:latin typeface="Times New Roman" pitchFamily="18" charset="0"/>
                <a:cs typeface="Arial" charset="0"/>
              </a:rPr>
              <a:t>Z</a:t>
            </a:r>
          </a:p>
          <a:p>
            <a:pPr lvl="2">
              <a:spcBef>
                <a:spcPct val="20000"/>
              </a:spcBef>
              <a:buFontTx/>
              <a:buChar char="•"/>
            </a:pPr>
            <a:r>
              <a:rPr lang="en-US" altLang="zh-CN" sz="2200" dirty="0">
                <a:latin typeface="Times New Roman" pitchFamily="18" charset="0"/>
                <a:cs typeface="Arial" charset="0"/>
              </a:rPr>
              <a:t> trichromatic coefficients  (</a:t>
            </a:r>
            <a:r>
              <a:rPr lang="zh-CN" altLang="en-US" sz="2200" dirty="0">
                <a:latin typeface="Times New Roman" pitchFamily="18" charset="0"/>
                <a:cs typeface="Arial" charset="0"/>
              </a:rPr>
              <a:t>三色系数</a:t>
            </a:r>
            <a:r>
              <a:rPr lang="en-US" altLang="zh-CN" sz="2200" dirty="0">
                <a:latin typeface="Times New Roman" pitchFamily="18" charset="0"/>
                <a:cs typeface="Arial" charset="0"/>
              </a:rPr>
              <a:t>): </a:t>
            </a:r>
            <a:r>
              <a:rPr lang="en-US" altLang="zh-CN" sz="2200" i="1" dirty="0">
                <a:latin typeface="Times New Roman" pitchFamily="18" charset="0"/>
                <a:cs typeface="Arial" charset="0"/>
              </a:rPr>
              <a:t>x</a:t>
            </a:r>
            <a:r>
              <a:rPr lang="en-US" altLang="zh-CN" sz="2200" dirty="0">
                <a:latin typeface="Times New Roman" pitchFamily="18" charset="0"/>
                <a:cs typeface="Arial" charset="0"/>
              </a:rPr>
              <a:t>, </a:t>
            </a:r>
            <a:r>
              <a:rPr lang="en-US" altLang="zh-CN" sz="2200" i="1" dirty="0">
                <a:latin typeface="Times New Roman" pitchFamily="18" charset="0"/>
                <a:cs typeface="Arial" charset="0"/>
              </a:rPr>
              <a:t>y</a:t>
            </a:r>
            <a:r>
              <a:rPr lang="en-US" altLang="zh-CN" sz="2200" dirty="0">
                <a:latin typeface="Times New Roman" pitchFamily="18" charset="0"/>
                <a:cs typeface="Arial" charset="0"/>
              </a:rPr>
              <a:t>, </a:t>
            </a:r>
            <a:r>
              <a:rPr lang="en-US" altLang="zh-CN" sz="2200" i="1" dirty="0">
                <a:latin typeface="Times New Roman" pitchFamily="18" charset="0"/>
                <a:cs typeface="Arial" charset="0"/>
              </a:rPr>
              <a:t>z</a:t>
            </a:r>
          </a:p>
          <a:p>
            <a:pPr lvl="1">
              <a:spcBef>
                <a:spcPct val="20000"/>
              </a:spcBef>
            </a:pPr>
            <a:r>
              <a:rPr lang="en-US" altLang="zh-CN" sz="2400" i="1" dirty="0">
                <a:solidFill>
                  <a:srgbClr val="CC3300"/>
                </a:solidFill>
                <a:latin typeface="Times New Roman" pitchFamily="18" charset="0"/>
                <a:cs typeface="Arial" charset="0"/>
              </a:rPr>
              <a:t>	</a:t>
            </a:r>
          </a:p>
        </p:txBody>
      </p:sp>
      <p:graphicFrame>
        <p:nvGraphicFramePr>
          <p:cNvPr id="253957" name="Object 5"/>
          <p:cNvGraphicFramePr>
            <a:graphicFrameLocks noChangeAspect="1"/>
          </p:cNvGraphicFramePr>
          <p:nvPr/>
        </p:nvGraphicFramePr>
        <p:xfrm>
          <a:off x="1905000" y="5080000"/>
          <a:ext cx="5689600" cy="162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67" name="公式" r:id="rId3" imgW="5689440" imgH="1625400" progId="Equation.3">
                  <p:embed/>
                </p:oleObj>
              </mc:Choice>
              <mc:Fallback>
                <p:oleObj name="公式" r:id="rId3" imgW="5689440" imgH="16254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5080000"/>
                        <a:ext cx="5689600" cy="16256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772400" y="6414247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D353ED2-AC8B-46BB-8CFC-D37C0A875CCD}" type="slidenum">
              <a:rPr lang="zh-CN" altLang="en-US" smtClean="0"/>
              <a:t>9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主题1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主题1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4770</TotalTime>
  <Words>1182</Words>
  <Application>Microsoft Office PowerPoint</Application>
  <PresentationFormat>全屏显示(4:3)</PresentationFormat>
  <Paragraphs>316</Paragraphs>
  <Slides>50</Slides>
  <Notes>7</Notes>
  <HiddenSlides>0</HiddenSlides>
  <MMClips>0</MMClips>
  <ScaleCrop>false</ScaleCrop>
  <HeadingPairs>
    <vt:vector size="6" baseType="variant">
      <vt:variant>
        <vt:lpstr>主题</vt:lpstr>
      </vt:variant>
      <vt:variant>
        <vt:i4>3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50</vt:i4>
      </vt:variant>
    </vt:vector>
  </HeadingPairs>
  <TitlesOfParts>
    <vt:vector size="55" baseType="lpstr">
      <vt:lpstr>默认设计模板</vt:lpstr>
      <vt:lpstr>主题1</vt:lpstr>
      <vt:lpstr>1_主题1</vt:lpstr>
      <vt:lpstr>公式</vt:lpstr>
      <vt:lpstr>Photo Editor 照片</vt:lpstr>
      <vt:lpstr>Digital Image Processing</vt:lpstr>
      <vt:lpstr>Chapter 6 </vt:lpstr>
      <vt:lpstr>Contents</vt:lpstr>
      <vt:lpstr>Overview of Color Image Processing </vt:lpstr>
      <vt:lpstr>Color Fundamentals  </vt:lpstr>
      <vt:lpstr>Color Fundamentals  </vt:lpstr>
      <vt:lpstr>Color Fundamentals  </vt:lpstr>
      <vt:lpstr>Color Fundamentals  </vt:lpstr>
      <vt:lpstr>Color Fundamentals  </vt:lpstr>
      <vt:lpstr>Color Fundamentals  </vt:lpstr>
      <vt:lpstr>Color Fundamentals  </vt:lpstr>
      <vt:lpstr>Color Models  </vt:lpstr>
      <vt:lpstr>Color Models  </vt:lpstr>
      <vt:lpstr>Color Models  </vt:lpstr>
      <vt:lpstr>Color Models  </vt:lpstr>
      <vt:lpstr>Color Models  </vt:lpstr>
      <vt:lpstr>Color Models  </vt:lpstr>
      <vt:lpstr>Pseudocolor Image Processing  </vt:lpstr>
      <vt:lpstr>Pseudocolor Image Processing  </vt:lpstr>
      <vt:lpstr>Pseudocolor Image Processing  </vt:lpstr>
      <vt:lpstr>Pseudocolor Image Processing  </vt:lpstr>
      <vt:lpstr>Pseudocolor Image Processing  </vt:lpstr>
      <vt:lpstr>Pseudocolor Image Processing  </vt:lpstr>
      <vt:lpstr>Pseudocolor Image Processing  </vt:lpstr>
      <vt:lpstr>Pseudocolor Image Processing  </vt:lpstr>
      <vt:lpstr>Pseudocolor Image Processing  </vt:lpstr>
      <vt:lpstr>Pseudocolor Image Processing  </vt:lpstr>
      <vt:lpstr>Pseudocolor Image Processing  </vt:lpstr>
      <vt:lpstr>Basics of Full-Color Image Processing  </vt:lpstr>
      <vt:lpstr>Basics of Full-Color Image Processing  </vt:lpstr>
      <vt:lpstr>Color Transformations</vt:lpstr>
      <vt:lpstr>Color Transformations</vt:lpstr>
      <vt:lpstr>Color Transformations</vt:lpstr>
      <vt:lpstr>Color Transformations</vt:lpstr>
      <vt:lpstr>Color Transformations</vt:lpstr>
      <vt:lpstr>Color Transformations</vt:lpstr>
      <vt:lpstr>Color Transformations</vt:lpstr>
      <vt:lpstr>Color Transformations</vt:lpstr>
      <vt:lpstr>Color Transformations</vt:lpstr>
      <vt:lpstr>Color Transformations</vt:lpstr>
      <vt:lpstr>Smoothing and Sharpening</vt:lpstr>
      <vt:lpstr>Smoothing and Sharpening</vt:lpstr>
      <vt:lpstr>Smoothing and Sharpening</vt:lpstr>
      <vt:lpstr>Smoothing and Sharpening</vt:lpstr>
      <vt:lpstr>Smoothing and Sharpening</vt:lpstr>
      <vt:lpstr>Color Segmentation</vt:lpstr>
      <vt:lpstr>Color Segmentation</vt:lpstr>
      <vt:lpstr>Color Segmentation</vt:lpstr>
      <vt:lpstr>Color Segmentation</vt:lpstr>
      <vt:lpstr>Summary</vt:lpstr>
    </vt:vector>
  </TitlesOfParts>
  <Company>www.xunchi.com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xzyang</dc:creator>
  <cp:lastModifiedBy>a</cp:lastModifiedBy>
  <cp:revision>1007</cp:revision>
  <dcterms:created xsi:type="dcterms:W3CDTF">2009-10-11T05:26:47Z</dcterms:created>
  <dcterms:modified xsi:type="dcterms:W3CDTF">2017-12-11T17:16:07Z</dcterms:modified>
</cp:coreProperties>
</file>